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301" r:id="rId3"/>
    <p:sldId id="261" r:id="rId4"/>
    <p:sldId id="258" r:id="rId5"/>
    <p:sldId id="262" r:id="rId6"/>
    <p:sldId id="300" r:id="rId7"/>
    <p:sldId id="302" r:id="rId8"/>
    <p:sldId id="263" r:id="rId9"/>
    <p:sldId id="264" r:id="rId10"/>
    <p:sldId id="267" r:id="rId11"/>
    <p:sldId id="265" r:id="rId12"/>
    <p:sldId id="299" r:id="rId1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2" autoAdjust="0"/>
    <p:restoredTop sz="94660"/>
  </p:normalViewPr>
  <p:slideViewPr>
    <p:cSldViewPr snapToGrid="0">
      <p:cViewPr varScale="1">
        <p:scale>
          <a:sx n="60" d="100"/>
          <a:sy n="60" d="100"/>
        </p:scale>
        <p:origin x="53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F96E010-4960-4347-B614-35C0B816EA36}" type="datetimeFigureOut">
              <a:rPr lang="en-US" smtClean="0"/>
              <a:t>4/9/2024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3AB80A24-EC3D-49BD-93DF-6BCF40578D45}" type="slidenum">
              <a:rPr lang="en-US" smtClean="0"/>
              <a:t>‹#›</a:t>
            </a:fld>
            <a:endParaRPr lang="en-US"/>
          </a:p>
        </p:txBody>
      </p:sp>
    </p:spTree>
    <p:extLst>
      <p:ext uri="{BB962C8B-B14F-4D97-AF65-F5344CB8AC3E}">
        <p14:creationId xmlns:p14="http://schemas.microsoft.com/office/powerpoint/2010/main" val="3485887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B80A24-EC3D-49BD-93DF-6BCF40578D45}" type="slidenum">
              <a:rPr lang="en-US" smtClean="0"/>
              <a:t>1</a:t>
            </a:fld>
            <a:endParaRPr lang="en-US"/>
          </a:p>
        </p:txBody>
      </p:sp>
    </p:spTree>
    <p:extLst>
      <p:ext uri="{BB962C8B-B14F-4D97-AF65-F5344CB8AC3E}">
        <p14:creationId xmlns:p14="http://schemas.microsoft.com/office/powerpoint/2010/main" val="2552384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B80A24-EC3D-49BD-93DF-6BCF40578D45}" type="slidenum">
              <a:rPr lang="en-US" smtClean="0"/>
              <a:t>10</a:t>
            </a:fld>
            <a:endParaRPr lang="en-US"/>
          </a:p>
        </p:txBody>
      </p:sp>
    </p:spTree>
    <p:extLst>
      <p:ext uri="{BB962C8B-B14F-4D97-AF65-F5344CB8AC3E}">
        <p14:creationId xmlns:p14="http://schemas.microsoft.com/office/powerpoint/2010/main" val="399720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B80A24-EC3D-49BD-93DF-6BCF40578D45}" type="slidenum">
              <a:rPr lang="en-US" smtClean="0"/>
              <a:t>11</a:t>
            </a:fld>
            <a:endParaRPr lang="en-US"/>
          </a:p>
        </p:txBody>
      </p:sp>
    </p:spTree>
    <p:extLst>
      <p:ext uri="{BB962C8B-B14F-4D97-AF65-F5344CB8AC3E}">
        <p14:creationId xmlns:p14="http://schemas.microsoft.com/office/powerpoint/2010/main" val="2983439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B80A24-EC3D-49BD-93DF-6BCF40578D45}" type="slidenum">
              <a:rPr lang="en-US" smtClean="0"/>
              <a:t>12</a:t>
            </a:fld>
            <a:endParaRPr lang="en-US"/>
          </a:p>
        </p:txBody>
      </p:sp>
    </p:spTree>
    <p:extLst>
      <p:ext uri="{BB962C8B-B14F-4D97-AF65-F5344CB8AC3E}">
        <p14:creationId xmlns:p14="http://schemas.microsoft.com/office/powerpoint/2010/main" val="312427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B80A24-EC3D-49BD-93DF-6BCF40578D45}" type="slidenum">
              <a:rPr lang="en-US" smtClean="0"/>
              <a:t>2</a:t>
            </a:fld>
            <a:endParaRPr lang="en-US"/>
          </a:p>
        </p:txBody>
      </p:sp>
    </p:spTree>
    <p:extLst>
      <p:ext uri="{BB962C8B-B14F-4D97-AF65-F5344CB8AC3E}">
        <p14:creationId xmlns:p14="http://schemas.microsoft.com/office/powerpoint/2010/main" val="54165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B80A24-EC3D-49BD-93DF-6BCF40578D45}" type="slidenum">
              <a:rPr lang="en-US" smtClean="0"/>
              <a:t>3</a:t>
            </a:fld>
            <a:endParaRPr lang="en-US"/>
          </a:p>
        </p:txBody>
      </p:sp>
    </p:spTree>
    <p:extLst>
      <p:ext uri="{BB962C8B-B14F-4D97-AF65-F5344CB8AC3E}">
        <p14:creationId xmlns:p14="http://schemas.microsoft.com/office/powerpoint/2010/main" val="147266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B80A24-EC3D-49BD-93DF-6BCF40578D45}" type="slidenum">
              <a:rPr lang="en-US" smtClean="0"/>
              <a:t>4</a:t>
            </a:fld>
            <a:endParaRPr lang="en-US"/>
          </a:p>
        </p:txBody>
      </p:sp>
    </p:spTree>
    <p:extLst>
      <p:ext uri="{BB962C8B-B14F-4D97-AF65-F5344CB8AC3E}">
        <p14:creationId xmlns:p14="http://schemas.microsoft.com/office/powerpoint/2010/main" val="169364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ource-serif-pro"/>
              </a:rPr>
              <a:t>Qualifying for Long-Term Disability (LTD): Broad non-specific language and definitions make it difficult to qualify for or remained qualified for benefits given doctor’s and dentist’s education and skills. Example language, “Own Occupation AND Not Working AND Not Engaged in Any Activity for which Any Other Individual Receives Compensation” This ‘definition’ gets boiled down when presented to the residents as “Own Occupation AND some other stuff” Thus, it is a ‘sold’ as an own occupation policy BUT you must be not working either as a physician or anything else AND you must do NOTHING with your time… So, if you cannot perform the duties of your occupation AND you cannot or do not work AND you do nothing anyone else gets paid for THEN you qualify for the benefit… and then the benefit gets taxed. Does that sound like what a physician or dentist is going to do if disabled?</a:t>
            </a:r>
          </a:p>
          <a:p>
            <a:endParaRPr lang="en-US" b="0" i="0" dirty="0">
              <a:solidFill>
                <a:srgbClr val="242424"/>
              </a:solidFill>
              <a:effectLst/>
              <a:latin typeface="source-serif-pro"/>
            </a:endParaRPr>
          </a:p>
          <a:p>
            <a:r>
              <a:rPr lang="en-US" b="0" i="0" dirty="0">
                <a:solidFill>
                  <a:srgbClr val="242424"/>
                </a:solidFill>
                <a:effectLst/>
                <a:latin typeface="source-serif-pro"/>
              </a:rPr>
              <a:t>Mental/Nervous Condition Benefit Restrictions: They are capped. Twenty-Four (24) months of benefits is all you will receive. Mental/Nervous disorders and Substance Abuse are both generally capped in ALL Group Policies, even the best ones on the market. The percentage of Mental/Nervous claims has been increasing over the past 20 years. Recall that group policies MUST cover all comers, thus companies must restrict the potential benefit for these conditions. Carriers may require certain treatments for Mental/Nervous Disorders and Substance Abuse in order to keep receiving the benefit. Insidiously, some group policies will have language that allow the carriers to pick and choose for which condition(s) a claimant is receiving a benefit. Example: A 45 year old physician with POTS syndrome first diagnosed at age 42 had been also having panic attacks for a few years prior to diagnosis when his heart rate would drop below 20 beats per minute (you would too, have a panic attack, trust me) thus the doctor somehow was labeled PTSD in his medical record for repeated panic attacks. Almost dying several times a year may cause some psychological trauma. For which aliment do you think the group LTD policy wants to pay benefits? That’s right, the PTSD because they only pay for two years and they are done.</a:t>
            </a:r>
          </a:p>
          <a:p>
            <a:endParaRPr lang="en-US" b="0" i="0" dirty="0">
              <a:solidFill>
                <a:srgbClr val="242424"/>
              </a:solidFill>
              <a:effectLst/>
              <a:latin typeface="source-serif-pro"/>
            </a:endParaRPr>
          </a:p>
          <a:p>
            <a:r>
              <a:rPr lang="en-US" b="0" i="0" dirty="0">
                <a:solidFill>
                  <a:srgbClr val="242424"/>
                </a:solidFill>
                <a:effectLst/>
                <a:latin typeface="source-serif-pro"/>
              </a:rPr>
              <a:t>Rehabilitation Contingencies: These provisions make receiving the benefit contingent on participation and completion of ALL the assigned rehabilitation treatments. Assigned by Whom? You guessed it, the insurance carrier. They will deem </a:t>
            </a:r>
            <a:r>
              <a:rPr lang="en-US" b="0" i="1" dirty="0">
                <a:solidFill>
                  <a:srgbClr val="242424"/>
                </a:solidFill>
                <a:effectLst/>
                <a:latin typeface="source-serif-pro"/>
              </a:rPr>
              <a:t>necessary </a:t>
            </a:r>
            <a:r>
              <a:rPr lang="en-US" b="0" i="0" dirty="0">
                <a:solidFill>
                  <a:srgbClr val="242424"/>
                </a:solidFill>
                <a:effectLst/>
                <a:latin typeface="source-serif-pro"/>
              </a:rPr>
              <a:t>rehabilitation treatments for the disabled physician or dentist and NOT allow the disabled medical professional whom well knows what treatments are needed to get back to work to make the decisions on their own care with their own doctors. Remember the young claims specialist who may or may not even have a college degree? That’s the person overseeing your rehabilitation plan for the group disability insurance carrier. Did I mention that employment turnover rate for the position of claims specialist may be rapid and occur more than once a year?</a:t>
            </a:r>
          </a:p>
          <a:p>
            <a:endParaRPr lang="en-US" b="0" i="0" dirty="0">
              <a:solidFill>
                <a:srgbClr val="242424"/>
              </a:solidFill>
              <a:effectLst/>
              <a:latin typeface="source-serif-pro"/>
            </a:endParaRPr>
          </a:p>
          <a:p>
            <a:r>
              <a:rPr lang="en-US" b="0" i="0" dirty="0">
                <a:solidFill>
                  <a:srgbClr val="242424"/>
                </a:solidFill>
                <a:effectLst/>
                <a:latin typeface="source-serif-pro"/>
              </a:rPr>
              <a:t>Self-Reported Symptoms: My personal favorite among the group disability policy language are sections that deal with benefits being reduced for self-reported symptoms. While I understand why this would be in a policy that covers everyone employed at a large university and hospital system; does it really make sense for the person that went to medical school or dental school for that matter? Believe it or not, a doctor or dentist self-reporting symptoms can interfere with their ability to receive benefits in some group disability insurance plans.</a:t>
            </a:r>
          </a:p>
          <a:p>
            <a:endParaRPr lang="en-US" b="0" i="0" dirty="0">
              <a:solidFill>
                <a:srgbClr val="242424"/>
              </a:solidFill>
              <a:effectLst/>
              <a:latin typeface="source-serif-pro"/>
            </a:endParaRPr>
          </a:p>
          <a:p>
            <a:endParaRPr lang="en-US" b="0" i="0" dirty="0">
              <a:solidFill>
                <a:srgbClr val="242424"/>
              </a:solidFill>
              <a:effectLst/>
              <a:latin typeface="source-serif-pro"/>
            </a:endParaRPr>
          </a:p>
          <a:p>
            <a:endParaRPr lang="en-US" dirty="0"/>
          </a:p>
        </p:txBody>
      </p:sp>
      <p:sp>
        <p:nvSpPr>
          <p:cNvPr id="4" name="Slide Number Placeholder 3"/>
          <p:cNvSpPr>
            <a:spLocks noGrp="1"/>
          </p:cNvSpPr>
          <p:nvPr>
            <p:ph type="sldNum" sz="quarter" idx="5"/>
          </p:nvPr>
        </p:nvSpPr>
        <p:spPr/>
        <p:txBody>
          <a:bodyPr/>
          <a:lstStyle/>
          <a:p>
            <a:fld id="{3AB80A24-EC3D-49BD-93DF-6BCF40578D45}" type="slidenum">
              <a:rPr lang="en-US" smtClean="0"/>
              <a:t>5</a:t>
            </a:fld>
            <a:endParaRPr lang="en-US"/>
          </a:p>
        </p:txBody>
      </p:sp>
    </p:spTree>
    <p:extLst>
      <p:ext uri="{BB962C8B-B14F-4D97-AF65-F5344CB8AC3E}">
        <p14:creationId xmlns:p14="http://schemas.microsoft.com/office/powerpoint/2010/main" val="333781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Own occupation: </a:t>
            </a:r>
            <a:r>
              <a:rPr lang="en-US" sz="1300" dirty="0">
                <a:solidFill>
                  <a:srgbClr val="000000"/>
                </a:solidFill>
                <a:latin typeface="Merriweather" panose="00000500000000000000" pitchFamily="2" charset="0"/>
              </a:rPr>
              <a:t>This is the most important piece of the policy. There are several terms used to mean your “own occupation.” Some carriers have it built in, whereas others will make you add it as a rider. </a:t>
            </a:r>
          </a:p>
          <a:p>
            <a:pPr defTabSz="966612">
              <a:defRPr/>
            </a:pPr>
            <a:endParaRPr lang="en-US" sz="1300" dirty="0">
              <a:solidFill>
                <a:srgbClr val="000000"/>
              </a:solidFill>
              <a:latin typeface="Merriweather" panose="00000500000000000000" pitchFamily="2" charset="0"/>
            </a:endParaRPr>
          </a:p>
          <a:p>
            <a:pPr defTabSz="966612">
              <a:defRPr/>
            </a:pPr>
            <a:r>
              <a:rPr lang="en-US" sz="1300" dirty="0">
                <a:solidFill>
                  <a:srgbClr val="000000"/>
                </a:solidFill>
                <a:latin typeface="Merriweather" panose="00000500000000000000" pitchFamily="2" charset="0"/>
              </a:rPr>
              <a:t>Future purchase option: This rider is an absolute must for young practitioners to protect their future earning potential. This rider also goes by many different terms.</a:t>
            </a:r>
          </a:p>
          <a:p>
            <a:pPr defTabSz="966612">
              <a:defRPr/>
            </a:pPr>
            <a:endParaRPr lang="en-US" sz="1300" dirty="0">
              <a:solidFill>
                <a:srgbClr val="000000"/>
              </a:solidFill>
              <a:latin typeface="Merriweather" panose="00000500000000000000" pitchFamily="2" charset="0"/>
            </a:endParaRPr>
          </a:p>
          <a:p>
            <a:pPr defTabSz="966612">
              <a:defRPr/>
            </a:pPr>
            <a:r>
              <a:rPr lang="en-US" sz="1300" dirty="0">
                <a:solidFill>
                  <a:srgbClr val="000000"/>
                </a:solidFill>
                <a:latin typeface="Merriweather" panose="00000500000000000000" pitchFamily="2" charset="0"/>
              </a:rPr>
              <a:t>Residual or Partial disability: Each year, more partial disability claims are filed and paid than total disability claims.</a:t>
            </a:r>
          </a:p>
          <a:p>
            <a:pPr defTabSz="966612">
              <a:defRPr/>
            </a:pPr>
            <a:endParaRPr lang="en-US" sz="1300" dirty="0">
              <a:solidFill>
                <a:srgbClr val="000000"/>
              </a:solidFill>
              <a:latin typeface="Merriweather" panose="00000500000000000000" pitchFamily="2" charset="0"/>
            </a:endParaRPr>
          </a:p>
          <a:p>
            <a:pPr defTabSz="966612">
              <a:defRPr/>
            </a:pPr>
            <a:r>
              <a:rPr lang="en-US" sz="1300" dirty="0">
                <a:solidFill>
                  <a:srgbClr val="000000"/>
                </a:solidFill>
                <a:latin typeface="Merriweather" panose="00000500000000000000" pitchFamily="2" charset="0"/>
              </a:rPr>
              <a:t>The COLA can have simple or compound interest moving forward. Benefits range from up to 3 to 6 percent of the monthly benefit. Some carriers have a fixed percentage increase, while others are tied to the Consumer Price Index and therefore have a range.</a:t>
            </a:r>
          </a:p>
          <a:p>
            <a:pPr defTabSz="966612">
              <a:defRPr/>
            </a:pPr>
            <a:endParaRPr lang="en-US" sz="1300" dirty="0">
              <a:solidFill>
                <a:srgbClr val="000000"/>
              </a:solidFill>
              <a:latin typeface="Merriweather" panose="00000500000000000000" pitchFamily="2" charset="0"/>
            </a:endParaRPr>
          </a:p>
          <a:p>
            <a:pPr defTabSz="966612">
              <a:defRPr/>
            </a:pPr>
            <a:r>
              <a:rPr lang="en-US" sz="1300" dirty="0">
                <a:solidFill>
                  <a:srgbClr val="000000"/>
                </a:solidFill>
                <a:latin typeface="Merriweather" panose="00000500000000000000" pitchFamily="2" charset="0"/>
              </a:rPr>
              <a:t>Catastrophic Injury Rider: (also known as the CAT rider) </a:t>
            </a:r>
          </a:p>
          <a:p>
            <a:pPr defTabSz="966612">
              <a:defRPr/>
            </a:pPr>
            <a:endParaRPr lang="en-US" sz="1300" dirty="0">
              <a:solidFill>
                <a:srgbClr val="000000"/>
              </a:solidFill>
              <a:latin typeface="Merriweather" panose="00000500000000000000" pitchFamily="2" charset="0"/>
            </a:endParaRPr>
          </a:p>
          <a:p>
            <a:pPr defTabSz="966612">
              <a:defRPr/>
            </a:pPr>
            <a:endParaRPr lang="en-US" sz="1300" dirty="0">
              <a:solidFill>
                <a:srgbClr val="000000"/>
              </a:solidFill>
              <a:latin typeface="Merriweather"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3AB80A24-EC3D-49BD-93DF-6BCF40578D45}" type="slidenum">
              <a:rPr lang="en-US" smtClean="0"/>
              <a:t>6</a:t>
            </a:fld>
            <a:endParaRPr lang="en-US"/>
          </a:p>
        </p:txBody>
      </p:sp>
    </p:spTree>
    <p:extLst>
      <p:ext uri="{BB962C8B-B14F-4D97-AF65-F5344CB8AC3E}">
        <p14:creationId xmlns:p14="http://schemas.microsoft.com/office/powerpoint/2010/main" val="112490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D70FF-C617-536D-A01C-63FA60152E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B5908-DCD0-F6A9-4FFA-AD89EB6DC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284741-50F0-725F-F5E4-24F805B71EC6}"/>
              </a:ext>
            </a:extLst>
          </p:cNvPr>
          <p:cNvSpPr>
            <a:spLocks noGrp="1"/>
          </p:cNvSpPr>
          <p:nvPr>
            <p:ph type="body" idx="1"/>
          </p:nvPr>
        </p:nvSpPr>
        <p:spPr/>
        <p:txBody>
          <a:bodyPr/>
          <a:lstStyle/>
          <a:p>
            <a:pPr defTabSz="966612">
              <a:defRPr/>
            </a:pPr>
            <a:r>
              <a:rPr lang="en-US" dirty="0"/>
              <a:t>Own occupation: </a:t>
            </a:r>
            <a:r>
              <a:rPr lang="en-US" sz="1300" dirty="0">
                <a:solidFill>
                  <a:srgbClr val="000000"/>
                </a:solidFill>
                <a:latin typeface="Merriweather" panose="00000500000000000000" pitchFamily="2" charset="0"/>
              </a:rPr>
              <a:t>This is the most important piece of the policy. There are several terms used to mean your “own occupation.” Some carriers have it built in, whereas others will make you add it as a rider. </a:t>
            </a:r>
          </a:p>
          <a:p>
            <a:pPr defTabSz="966612">
              <a:defRPr/>
            </a:pPr>
            <a:endParaRPr lang="en-US" sz="1300" dirty="0">
              <a:solidFill>
                <a:srgbClr val="000000"/>
              </a:solidFill>
              <a:latin typeface="Merriweather" panose="00000500000000000000" pitchFamily="2" charset="0"/>
            </a:endParaRPr>
          </a:p>
          <a:p>
            <a:pPr defTabSz="966612">
              <a:defRPr/>
            </a:pPr>
            <a:r>
              <a:rPr lang="en-US" sz="1300" dirty="0">
                <a:solidFill>
                  <a:srgbClr val="000000"/>
                </a:solidFill>
                <a:latin typeface="Merriweather" panose="00000500000000000000" pitchFamily="2" charset="0"/>
              </a:rPr>
              <a:t>Future purchase option: This rider is an absolute must for young practitioners to protect their future earning potential. This rider also goes by many different terms.</a:t>
            </a:r>
          </a:p>
          <a:p>
            <a:pPr defTabSz="966612">
              <a:defRPr/>
            </a:pPr>
            <a:endParaRPr lang="en-US" sz="1300" dirty="0">
              <a:solidFill>
                <a:srgbClr val="000000"/>
              </a:solidFill>
              <a:latin typeface="Merriweather" panose="00000500000000000000" pitchFamily="2" charset="0"/>
            </a:endParaRPr>
          </a:p>
          <a:p>
            <a:pPr defTabSz="966612">
              <a:defRPr/>
            </a:pPr>
            <a:r>
              <a:rPr lang="en-US" sz="1300" dirty="0">
                <a:solidFill>
                  <a:srgbClr val="000000"/>
                </a:solidFill>
                <a:latin typeface="Merriweather" panose="00000500000000000000" pitchFamily="2" charset="0"/>
              </a:rPr>
              <a:t>Residual or Partial disability: Each year, more partial disability claims are filed and paid than total disability claims.</a:t>
            </a:r>
          </a:p>
          <a:p>
            <a:pPr defTabSz="966612">
              <a:defRPr/>
            </a:pPr>
            <a:endParaRPr lang="en-US" sz="1300" dirty="0">
              <a:solidFill>
                <a:srgbClr val="000000"/>
              </a:solidFill>
              <a:latin typeface="Merriweather" panose="00000500000000000000" pitchFamily="2" charset="0"/>
            </a:endParaRPr>
          </a:p>
          <a:p>
            <a:pPr defTabSz="966612">
              <a:defRPr/>
            </a:pPr>
            <a:r>
              <a:rPr lang="en-US" sz="1300" dirty="0">
                <a:solidFill>
                  <a:srgbClr val="000000"/>
                </a:solidFill>
                <a:latin typeface="Merriweather" panose="00000500000000000000" pitchFamily="2" charset="0"/>
              </a:rPr>
              <a:t>The COLA can have simple or compound interest moving forward. Benefits range from up to 3 to 6 percent of the monthly benefit. Some carriers have a fixed percentage increase, while others are tied to the Consumer Price Index and therefore have a range.</a:t>
            </a:r>
          </a:p>
          <a:p>
            <a:pPr defTabSz="966612">
              <a:defRPr/>
            </a:pPr>
            <a:endParaRPr lang="en-US" sz="1300" dirty="0">
              <a:solidFill>
                <a:srgbClr val="000000"/>
              </a:solidFill>
              <a:latin typeface="Merriweather" panose="00000500000000000000" pitchFamily="2" charset="0"/>
            </a:endParaRPr>
          </a:p>
          <a:p>
            <a:pPr defTabSz="966612">
              <a:defRPr/>
            </a:pPr>
            <a:r>
              <a:rPr lang="en-US" sz="1300" dirty="0">
                <a:solidFill>
                  <a:srgbClr val="000000"/>
                </a:solidFill>
                <a:latin typeface="Merriweather" panose="00000500000000000000" pitchFamily="2" charset="0"/>
              </a:rPr>
              <a:t>Catastrophic Injury Rider: (also known as the CAT rider) </a:t>
            </a:r>
          </a:p>
          <a:p>
            <a:pPr defTabSz="966612">
              <a:defRPr/>
            </a:pPr>
            <a:endParaRPr lang="en-US" sz="1300" dirty="0">
              <a:solidFill>
                <a:srgbClr val="000000"/>
              </a:solidFill>
              <a:latin typeface="Merriweather" panose="00000500000000000000" pitchFamily="2" charset="0"/>
            </a:endParaRPr>
          </a:p>
          <a:p>
            <a:pPr defTabSz="966612">
              <a:defRPr/>
            </a:pPr>
            <a:endParaRPr lang="en-US" sz="1300" dirty="0">
              <a:solidFill>
                <a:srgbClr val="000000"/>
              </a:solidFill>
              <a:latin typeface="Merriweather" panose="00000500000000000000" pitchFamily="2" charset="0"/>
            </a:endParaRPr>
          </a:p>
          <a:p>
            <a:endParaRPr lang="en-US" dirty="0"/>
          </a:p>
        </p:txBody>
      </p:sp>
      <p:sp>
        <p:nvSpPr>
          <p:cNvPr id="4" name="Slide Number Placeholder 3">
            <a:extLst>
              <a:ext uri="{FF2B5EF4-FFF2-40B4-BE49-F238E27FC236}">
                <a16:creationId xmlns:a16="http://schemas.microsoft.com/office/drawing/2014/main" id="{61D0D5F7-2A17-7BE5-51DD-6D878CDA96A7}"/>
              </a:ext>
            </a:extLst>
          </p:cNvPr>
          <p:cNvSpPr>
            <a:spLocks noGrp="1"/>
          </p:cNvSpPr>
          <p:nvPr>
            <p:ph type="sldNum" sz="quarter" idx="5"/>
          </p:nvPr>
        </p:nvSpPr>
        <p:spPr/>
        <p:txBody>
          <a:bodyPr/>
          <a:lstStyle/>
          <a:p>
            <a:fld id="{3AB80A24-EC3D-49BD-93DF-6BCF40578D45}" type="slidenum">
              <a:rPr lang="en-US" smtClean="0"/>
              <a:t>7</a:t>
            </a:fld>
            <a:endParaRPr lang="en-US"/>
          </a:p>
        </p:txBody>
      </p:sp>
    </p:spTree>
    <p:extLst>
      <p:ext uri="{BB962C8B-B14F-4D97-AF65-F5344CB8AC3E}">
        <p14:creationId xmlns:p14="http://schemas.microsoft.com/office/powerpoint/2010/main" val="215913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B80A24-EC3D-49BD-93DF-6BCF40578D45}" type="slidenum">
              <a:rPr lang="en-US" smtClean="0"/>
              <a:t>8</a:t>
            </a:fld>
            <a:endParaRPr lang="en-US"/>
          </a:p>
        </p:txBody>
      </p:sp>
    </p:spTree>
    <p:extLst>
      <p:ext uri="{BB962C8B-B14F-4D97-AF65-F5344CB8AC3E}">
        <p14:creationId xmlns:p14="http://schemas.microsoft.com/office/powerpoint/2010/main" val="1662191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here for other questions</a:t>
            </a:r>
          </a:p>
          <a:p>
            <a:endParaRPr lang="en-US" dirty="0"/>
          </a:p>
        </p:txBody>
      </p:sp>
      <p:sp>
        <p:nvSpPr>
          <p:cNvPr id="4" name="Slide Number Placeholder 3"/>
          <p:cNvSpPr>
            <a:spLocks noGrp="1"/>
          </p:cNvSpPr>
          <p:nvPr>
            <p:ph type="sldNum" sz="quarter" idx="5"/>
          </p:nvPr>
        </p:nvSpPr>
        <p:spPr/>
        <p:txBody>
          <a:bodyPr/>
          <a:lstStyle/>
          <a:p>
            <a:fld id="{3AB80A24-EC3D-49BD-93DF-6BCF40578D45}" type="slidenum">
              <a:rPr lang="en-US" smtClean="0"/>
              <a:t>9</a:t>
            </a:fld>
            <a:endParaRPr lang="en-US"/>
          </a:p>
        </p:txBody>
      </p:sp>
    </p:spTree>
    <p:extLst>
      <p:ext uri="{BB962C8B-B14F-4D97-AF65-F5344CB8AC3E}">
        <p14:creationId xmlns:p14="http://schemas.microsoft.com/office/powerpoint/2010/main" val="422749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28708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2881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3081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9850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577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925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1043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0233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8112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2863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6113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4/9/2024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14174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2" name="Group 2"/>
          <p:cNvGrpSpPr/>
          <p:nvPr/>
        </p:nvGrpSpPr>
        <p:grpSpPr>
          <a:xfrm>
            <a:off x="-301751" y="-95916"/>
            <a:ext cx="12656810" cy="7049832"/>
            <a:chOff x="0" y="0"/>
            <a:chExt cx="1450269" cy="2785119"/>
          </a:xfrm>
        </p:grpSpPr>
        <p:sp>
          <p:nvSpPr>
            <p:cNvPr id="3" name="Freeform 3"/>
            <p:cNvSpPr/>
            <p:nvPr/>
          </p:nvSpPr>
          <p:spPr>
            <a:xfrm>
              <a:off x="0" y="0"/>
              <a:ext cx="1450269" cy="2785119"/>
            </a:xfrm>
            <a:custGeom>
              <a:avLst/>
              <a:gdLst/>
              <a:ahLst/>
              <a:cxnLst/>
              <a:rect l="l" t="t" r="r" b="b"/>
              <a:pathLst>
                <a:path w="1450269" h="2785119">
                  <a:moveTo>
                    <a:pt x="0" y="0"/>
                  </a:moveTo>
                  <a:lnTo>
                    <a:pt x="1450269" y="0"/>
                  </a:lnTo>
                  <a:lnTo>
                    <a:pt x="1450269" y="2785119"/>
                  </a:lnTo>
                  <a:lnTo>
                    <a:pt x="0" y="2785119"/>
                  </a:lnTo>
                  <a:close/>
                </a:path>
              </a:pathLst>
            </a:custGeom>
            <a:solidFill>
              <a:srgbClr val="11324D"/>
            </a:solidFill>
          </p:spPr>
          <p:txBody>
            <a:bodyPr/>
            <a:lstStyle/>
            <a:p>
              <a:pPr defTabSz="609630"/>
              <a:endParaRPr lang="en-US" sz="1200">
                <a:solidFill>
                  <a:prstClr val="black"/>
                </a:solidFill>
                <a:latin typeface="Calibri"/>
              </a:endParaRPr>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p:cNvSpPr/>
          <p:nvPr/>
        </p:nvSpPr>
        <p:spPr>
          <a:xfrm>
            <a:off x="685800" y="6165850"/>
            <a:ext cx="7998265" cy="0"/>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8" name="TextBox 8"/>
          <p:cNvSpPr txBox="1"/>
          <p:nvPr/>
        </p:nvSpPr>
        <p:spPr>
          <a:xfrm>
            <a:off x="8990722" y="6039920"/>
            <a:ext cx="2515478" cy="219163"/>
          </a:xfrm>
          <a:prstGeom prst="rect">
            <a:avLst/>
          </a:prstGeom>
        </p:spPr>
        <p:txBody>
          <a:bodyPr lIns="0" tIns="0" rIns="0" bIns="0" rtlCol="0" anchor="t">
            <a:spAutoFit/>
          </a:bodyPr>
          <a:lstStyle/>
          <a:p>
            <a:pPr algn="r" defTabSz="609630">
              <a:lnSpc>
                <a:spcPts val="1867"/>
              </a:lnSpc>
            </a:pPr>
            <a:r>
              <a:rPr lang="en-US" sz="1333">
                <a:solidFill>
                  <a:srgbClr val="FBF7F0"/>
                </a:solidFill>
                <a:latin typeface="Lato Bold"/>
              </a:rPr>
              <a:t>t</a:t>
            </a:r>
          </a:p>
        </p:txBody>
      </p:sp>
      <p:sp>
        <p:nvSpPr>
          <p:cNvPr id="9" name="AutoShape 9"/>
          <p:cNvSpPr/>
          <p:nvPr/>
        </p:nvSpPr>
        <p:spPr>
          <a:xfrm rot="106868">
            <a:off x="8683991" y="6164268"/>
            <a:ext cx="306805" cy="0"/>
          </a:xfrm>
          <a:prstGeom prst="line">
            <a:avLst/>
          </a:prstGeom>
          <a:ln w="9525" cap="flat">
            <a:solidFill>
              <a:srgbClr val="FFFFFF"/>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0" name="AutoShape 10"/>
          <p:cNvSpPr/>
          <p:nvPr/>
        </p:nvSpPr>
        <p:spPr>
          <a:xfrm>
            <a:off x="685800" y="692150"/>
            <a:ext cx="7998265" cy="0"/>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6" name="TextBox 16"/>
          <p:cNvSpPr txBox="1"/>
          <p:nvPr/>
        </p:nvSpPr>
        <p:spPr>
          <a:xfrm>
            <a:off x="685800" y="939223"/>
            <a:ext cx="5885589" cy="855555"/>
          </a:xfrm>
          <a:prstGeom prst="rect">
            <a:avLst/>
          </a:prstGeom>
        </p:spPr>
        <p:txBody>
          <a:bodyPr lIns="0" tIns="0" rIns="0" bIns="0" rtlCol="0" anchor="t">
            <a:spAutoFit/>
          </a:bodyPr>
          <a:lstStyle/>
          <a:p>
            <a:pPr defTabSz="609630">
              <a:lnSpc>
                <a:spcPts val="7373"/>
              </a:lnSpc>
            </a:pPr>
            <a:r>
              <a:rPr lang="en-US" sz="5266">
                <a:solidFill>
                  <a:srgbClr val="11324D"/>
                </a:solidFill>
                <a:latin typeface="Lato Bold"/>
              </a:rPr>
              <a:t>Welcome!</a:t>
            </a:r>
          </a:p>
        </p:txBody>
      </p:sp>
      <p:sp>
        <p:nvSpPr>
          <p:cNvPr id="17" name="TextBox 17"/>
          <p:cNvSpPr txBox="1"/>
          <p:nvPr/>
        </p:nvSpPr>
        <p:spPr>
          <a:xfrm>
            <a:off x="773422" y="2323113"/>
            <a:ext cx="4774203" cy="1898725"/>
          </a:xfrm>
          <a:prstGeom prst="rect">
            <a:avLst/>
          </a:prstGeom>
        </p:spPr>
        <p:txBody>
          <a:bodyPr lIns="0" tIns="0" rIns="0" bIns="0" rtlCol="0" anchor="t">
            <a:spAutoFit/>
          </a:bodyPr>
          <a:lstStyle/>
          <a:p>
            <a:pPr defTabSz="609630">
              <a:lnSpc>
                <a:spcPts val="5133"/>
              </a:lnSpc>
            </a:pPr>
            <a:r>
              <a:rPr lang="en-US" sz="3666" dirty="0">
                <a:solidFill>
                  <a:srgbClr val="11324D"/>
                </a:solidFill>
                <a:latin typeface="Lato Bold"/>
              </a:rPr>
              <a:t>Grand Rounds After Hours: Disability Insurance</a:t>
            </a:r>
          </a:p>
        </p:txBody>
      </p:sp>
      <p:sp>
        <p:nvSpPr>
          <p:cNvPr id="18" name="TextBox 18"/>
          <p:cNvSpPr txBox="1"/>
          <p:nvPr/>
        </p:nvSpPr>
        <p:spPr>
          <a:xfrm>
            <a:off x="685800" y="4498365"/>
            <a:ext cx="4180821" cy="575992"/>
          </a:xfrm>
          <a:prstGeom prst="rect">
            <a:avLst/>
          </a:prstGeom>
        </p:spPr>
        <p:txBody>
          <a:bodyPr lIns="0" tIns="0" rIns="0" bIns="0" rtlCol="0" anchor="t">
            <a:spAutoFit/>
          </a:bodyPr>
          <a:lstStyle/>
          <a:p>
            <a:pPr defTabSz="609630">
              <a:lnSpc>
                <a:spcPts val="2333"/>
              </a:lnSpc>
            </a:pPr>
            <a:r>
              <a:rPr lang="en-US" sz="1666" dirty="0">
                <a:solidFill>
                  <a:srgbClr val="11324D"/>
                </a:solidFill>
                <a:latin typeface="Poppins Light"/>
              </a:rPr>
              <a:t>Academy of Medicine of Cincinnati</a:t>
            </a:r>
          </a:p>
          <a:p>
            <a:pPr defTabSz="609630">
              <a:lnSpc>
                <a:spcPts val="2333"/>
              </a:lnSpc>
            </a:pPr>
            <a:r>
              <a:rPr lang="en-US" sz="1666" dirty="0">
                <a:solidFill>
                  <a:srgbClr val="11324D"/>
                </a:solidFill>
                <a:latin typeface="Poppins Light"/>
              </a:rPr>
              <a:t>April 9, 2024</a:t>
            </a:r>
          </a:p>
        </p:txBody>
      </p:sp>
      <p:pic>
        <p:nvPicPr>
          <p:cNvPr id="20" name="Picture 19" descr="A group of people sitting at tables">
            <a:extLst>
              <a:ext uri="{FF2B5EF4-FFF2-40B4-BE49-F238E27FC236}">
                <a16:creationId xmlns:a16="http://schemas.microsoft.com/office/drawing/2014/main" id="{2D1AC34B-5530-6C31-789D-C17CA5769C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752" y="-95916"/>
            <a:ext cx="12656811" cy="711945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7" name="Group 7"/>
          <p:cNvGrpSpPr/>
          <p:nvPr/>
        </p:nvGrpSpPr>
        <p:grpSpPr>
          <a:xfrm rot="5400000">
            <a:off x="1932497" y="-1931795"/>
            <a:ext cx="1055802" cy="4920795"/>
            <a:chOff x="0" y="0"/>
            <a:chExt cx="158718" cy="2616843"/>
          </a:xfrm>
        </p:grpSpPr>
        <p:sp>
          <p:nvSpPr>
            <p:cNvPr id="8" name="Freeform 8"/>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close/>
                </a:path>
              </a:pathLst>
            </a:custGeom>
            <a:solidFill>
              <a:srgbClr val="11324D"/>
            </a:solidFill>
          </p:spPr>
          <p:txBody>
            <a:bodyPr/>
            <a:lstStyle/>
            <a:p>
              <a:pPr defTabSz="609630"/>
              <a:endParaRPr lang="en-US" sz="1200">
                <a:solidFill>
                  <a:prstClr val="black"/>
                </a:solidFill>
                <a:latin typeface="Calibri"/>
              </a:endParaRPr>
            </a:p>
          </p:txBody>
        </p:sp>
        <p:sp>
          <p:nvSpPr>
            <p:cNvPr id="9" name="TextBox 9"/>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p:nvPr/>
        </p:nvSpPr>
        <p:spPr>
          <a:xfrm>
            <a:off x="794635" y="125784"/>
            <a:ext cx="2925492" cy="727443"/>
          </a:xfrm>
          <a:prstGeom prst="rect">
            <a:avLst/>
          </a:prstGeom>
        </p:spPr>
        <p:txBody>
          <a:bodyPr wrap="square" lIns="0" tIns="0" rIns="0" bIns="0" rtlCol="0" anchor="t">
            <a:spAutoFit/>
          </a:bodyPr>
          <a:lstStyle/>
          <a:p>
            <a:pPr defTabSz="609630">
              <a:lnSpc>
                <a:spcPts val="6160"/>
              </a:lnSpc>
            </a:pPr>
            <a:r>
              <a:rPr lang="en-US" sz="4800" dirty="0">
                <a:solidFill>
                  <a:schemeClr val="bg1"/>
                </a:solidFill>
                <a:latin typeface="Lato Bold"/>
              </a:rPr>
              <a:t>Top Tips</a:t>
            </a:r>
          </a:p>
        </p:txBody>
      </p:sp>
      <p:sp>
        <p:nvSpPr>
          <p:cNvPr id="15" name="TextBox 15"/>
          <p:cNvSpPr txBox="1"/>
          <p:nvPr/>
        </p:nvSpPr>
        <p:spPr>
          <a:xfrm>
            <a:off x="665398" y="1377393"/>
            <a:ext cx="11085613" cy="5882764"/>
          </a:xfrm>
          <a:prstGeom prst="rect">
            <a:avLst/>
          </a:prstGeom>
        </p:spPr>
        <p:txBody>
          <a:bodyPr wrap="square" lIns="0" tIns="0" rIns="0" bIns="0" rtlCol="0" anchor="t">
            <a:spAutoFit/>
          </a:bodyPr>
          <a:lstStyle/>
          <a:p>
            <a:pPr defTabSz="609630">
              <a:spcAft>
                <a:spcPts val="533"/>
              </a:spcAft>
            </a:pPr>
            <a:r>
              <a:rPr lang="en-US" sz="2000" dirty="0">
                <a:solidFill>
                  <a:schemeClr val="tx2">
                    <a:lumMod val="75000"/>
                  </a:schemeClr>
                </a:solidFill>
                <a:ea typeface="Times New Roman" panose="02020603050405020304" pitchFamily="18" charset="0"/>
                <a:cs typeface="Aptos" panose="020B0004020202020204" pitchFamily="34" charset="0"/>
              </a:rPr>
              <a:t>1.   </a:t>
            </a:r>
            <a:r>
              <a:rPr lang="en-US" sz="2000" b="1" dirty="0">
                <a:solidFill>
                  <a:schemeClr val="tx2">
                    <a:lumMod val="75000"/>
                  </a:schemeClr>
                </a:solidFill>
                <a:latin typeface="Merriweather" panose="00000500000000000000" pitchFamily="2" charset="0"/>
                <a:ea typeface="Times New Roman" panose="02020603050405020304" pitchFamily="18" charset="0"/>
                <a:cs typeface="Aptos" panose="020B0004020202020204" pitchFamily="34" charset="0"/>
              </a:rPr>
              <a:t>A</a:t>
            </a:r>
            <a:r>
              <a:rPr lang="en-US" sz="2000" b="1" dirty="0">
                <a:solidFill>
                  <a:schemeClr val="tx2">
                    <a:lumMod val="75000"/>
                  </a:schemeClr>
                </a:solidFill>
                <a:effectLst/>
                <a:latin typeface="Merriweather" panose="00000500000000000000" pitchFamily="2" charset="0"/>
                <a:ea typeface="Times New Roman" panose="02020603050405020304" pitchFamily="18" charset="0"/>
                <a:cs typeface="Aptos" panose="020B0004020202020204" pitchFamily="34" charset="0"/>
              </a:rPr>
              <a:t>ct </a:t>
            </a:r>
            <a:r>
              <a:rPr lang="en-US" sz="2000" b="1" dirty="0">
                <a:solidFill>
                  <a:schemeClr val="tx2">
                    <a:lumMod val="75000"/>
                  </a:schemeClr>
                </a:solidFill>
                <a:latin typeface="Merriweather" panose="00000500000000000000" pitchFamily="2" charset="0"/>
                <a:ea typeface="Times New Roman" panose="02020603050405020304" pitchFamily="18" charset="0"/>
                <a:cs typeface="Aptos" panose="020B0004020202020204" pitchFamily="34" charset="0"/>
              </a:rPr>
              <a:t>NOW </a:t>
            </a:r>
            <a:r>
              <a:rPr lang="en-US" sz="2000" b="1" dirty="0">
                <a:solidFill>
                  <a:schemeClr val="tx2">
                    <a:lumMod val="75000"/>
                  </a:schemeClr>
                </a:solidFill>
                <a:effectLst/>
                <a:latin typeface="Merriweather" panose="00000500000000000000" pitchFamily="2" charset="0"/>
                <a:ea typeface="Times New Roman" panose="02020603050405020304" pitchFamily="18" charset="0"/>
                <a:cs typeface="Aptos" panose="020B0004020202020204" pitchFamily="34" charset="0"/>
              </a:rPr>
              <a:t>while young</a:t>
            </a:r>
          </a:p>
          <a:p>
            <a:pPr marL="800100" lvl="1" indent="-342900" defTabSz="609630">
              <a:spcAft>
                <a:spcPts val="533"/>
              </a:spcAft>
              <a:buFont typeface="Arial" panose="020B0604020202020204" pitchFamily="34" charset="0"/>
              <a:buChar char="•"/>
            </a:pPr>
            <a:r>
              <a:rPr lang="en-US" sz="2000" dirty="0">
                <a:solidFill>
                  <a:schemeClr val="tx2">
                    <a:lumMod val="75000"/>
                  </a:schemeClr>
                </a:solidFill>
                <a:latin typeface="Merriweather" panose="00000500000000000000" pitchFamily="2" charset="0"/>
                <a:ea typeface="Times New Roman" panose="02020603050405020304" pitchFamily="18" charset="0"/>
                <a:cs typeface="Aptos" panose="020B0004020202020204" pitchFamily="34" charset="0"/>
              </a:rPr>
              <a:t>The younger you are, the cheaper the policy</a:t>
            </a:r>
          </a:p>
          <a:p>
            <a:pPr marL="800100" lvl="1" indent="-342900" defTabSz="609630">
              <a:spcAft>
                <a:spcPts val="533"/>
              </a:spcAft>
              <a:buFont typeface="Arial" panose="020B0604020202020204" pitchFamily="34" charset="0"/>
              <a:buChar char="•"/>
            </a:pPr>
            <a:r>
              <a:rPr lang="en-US" sz="2000" dirty="0">
                <a:solidFill>
                  <a:schemeClr val="tx2">
                    <a:lumMod val="75000"/>
                  </a:schemeClr>
                </a:solidFill>
                <a:effectLst/>
                <a:latin typeface="Merriweather" panose="00000500000000000000" pitchFamily="2" charset="0"/>
                <a:ea typeface="Times New Roman" panose="02020603050405020304" pitchFamily="18" charset="0"/>
                <a:cs typeface="Aptos" panose="020B0004020202020204" pitchFamily="34" charset="0"/>
              </a:rPr>
              <a:t>Build in coverage while healthy</a:t>
            </a:r>
          </a:p>
          <a:p>
            <a:pPr marL="800100" lvl="1" indent="-342900" defTabSz="609630">
              <a:spcAft>
                <a:spcPts val="533"/>
              </a:spcAft>
              <a:buFont typeface="Arial" panose="020B0604020202020204" pitchFamily="34" charset="0"/>
              <a:buChar char="•"/>
            </a:pPr>
            <a:r>
              <a:rPr lang="en-US" sz="2000" dirty="0">
                <a:solidFill>
                  <a:schemeClr val="tx2">
                    <a:lumMod val="75000"/>
                  </a:schemeClr>
                </a:solidFill>
                <a:latin typeface="Merriweather" panose="00000500000000000000" pitchFamily="2" charset="0"/>
                <a:ea typeface="Times New Roman" panose="02020603050405020304" pitchFamily="18" charset="0"/>
                <a:cs typeface="Aptos" panose="020B0004020202020204" pitchFamily="34" charset="0"/>
              </a:rPr>
              <a:t>Larger benefit to income ratio</a:t>
            </a:r>
          </a:p>
          <a:p>
            <a:pPr defTabSz="609630">
              <a:spcAft>
                <a:spcPts val="533"/>
              </a:spcAft>
            </a:pPr>
            <a:endParaRPr lang="en-US" sz="2000" dirty="0">
              <a:solidFill>
                <a:schemeClr val="tx2">
                  <a:lumMod val="75000"/>
                </a:schemeClr>
              </a:solidFill>
              <a:effectLst/>
              <a:latin typeface="Merriweather" panose="00000500000000000000" pitchFamily="2" charset="0"/>
              <a:ea typeface="Times New Roman" panose="02020603050405020304" pitchFamily="18" charset="0"/>
              <a:cs typeface="Aptos" panose="020B0004020202020204" pitchFamily="34" charset="0"/>
            </a:endParaRPr>
          </a:p>
          <a:p>
            <a:pPr algn="l"/>
            <a:r>
              <a:rPr lang="en-US" sz="2000" b="0" i="0" dirty="0">
                <a:solidFill>
                  <a:schemeClr val="tx2">
                    <a:lumMod val="75000"/>
                  </a:schemeClr>
                </a:solidFill>
                <a:effectLst/>
                <a:latin typeface="Merriweather" panose="00000500000000000000" pitchFamily="2" charset="0"/>
              </a:rPr>
              <a:t>2.  </a:t>
            </a:r>
            <a:r>
              <a:rPr lang="en-US" sz="2000" b="1" i="0" dirty="0">
                <a:solidFill>
                  <a:schemeClr val="tx2">
                    <a:lumMod val="75000"/>
                  </a:schemeClr>
                </a:solidFill>
                <a:effectLst/>
                <a:latin typeface="Merriweather" panose="00000500000000000000" pitchFamily="2" charset="0"/>
              </a:rPr>
              <a:t>Really UNDERSTAND: </a:t>
            </a:r>
          </a:p>
          <a:p>
            <a:pPr marL="800100" lvl="1" indent="-342900">
              <a:buFont typeface="Arial" panose="020B0604020202020204" pitchFamily="34" charset="0"/>
              <a:buChar char="•"/>
            </a:pPr>
            <a:r>
              <a:rPr lang="en-US" sz="2000" dirty="0">
                <a:solidFill>
                  <a:schemeClr val="tx2">
                    <a:lumMod val="75000"/>
                  </a:schemeClr>
                </a:solidFill>
                <a:latin typeface="Merriweather" panose="00000500000000000000" pitchFamily="2" charset="0"/>
              </a:rPr>
              <a:t>T</a:t>
            </a:r>
            <a:r>
              <a:rPr lang="en-US" sz="2000" b="0" i="0" dirty="0">
                <a:solidFill>
                  <a:schemeClr val="tx2">
                    <a:lumMod val="75000"/>
                  </a:schemeClr>
                </a:solidFill>
                <a:effectLst/>
                <a:latin typeface="Merriweather" panose="00000500000000000000" pitchFamily="2" charset="0"/>
              </a:rPr>
              <a:t>he Own Occupation Provision and the specific language in the policy you choose to purchase. </a:t>
            </a:r>
          </a:p>
          <a:p>
            <a:pPr marL="800100" lvl="1" indent="-342900">
              <a:buFont typeface="Arial" panose="020B0604020202020204" pitchFamily="34" charset="0"/>
              <a:buChar char="•"/>
            </a:pPr>
            <a:r>
              <a:rPr lang="en-US" sz="2000" b="0" i="0" dirty="0">
                <a:solidFill>
                  <a:schemeClr val="tx2">
                    <a:lumMod val="75000"/>
                  </a:schemeClr>
                </a:solidFill>
                <a:effectLst/>
                <a:latin typeface="Merriweather" panose="00000500000000000000" pitchFamily="2" charset="0"/>
              </a:rPr>
              <a:t>Future Purchase or Future Increase Options for the policies you compare.</a:t>
            </a:r>
          </a:p>
          <a:p>
            <a:pPr marL="800100" lvl="1" indent="-342900">
              <a:buFont typeface="Arial" panose="020B0604020202020204" pitchFamily="34" charset="0"/>
              <a:buChar char="•"/>
            </a:pPr>
            <a:r>
              <a:rPr lang="en-US" sz="2000" b="0" i="0" dirty="0">
                <a:solidFill>
                  <a:schemeClr val="tx2">
                    <a:lumMod val="75000"/>
                  </a:schemeClr>
                </a:solidFill>
                <a:effectLst/>
                <a:latin typeface="Merriweather" panose="00000500000000000000" pitchFamily="2" charset="0"/>
              </a:rPr>
              <a:t>The Riders that are offered like Residual Riders, Recovery Riders and Cost of Living Adjustment Riders</a:t>
            </a:r>
          </a:p>
          <a:p>
            <a:pPr algn="l"/>
            <a:endParaRPr lang="en-US" sz="2000" b="0" i="0" dirty="0">
              <a:solidFill>
                <a:schemeClr val="tx2">
                  <a:lumMod val="75000"/>
                </a:schemeClr>
              </a:solidFill>
              <a:effectLst/>
              <a:latin typeface="Merriweather" panose="00000500000000000000" pitchFamily="2" charset="0"/>
            </a:endParaRPr>
          </a:p>
          <a:p>
            <a:pPr algn="l"/>
            <a:r>
              <a:rPr lang="en-US" sz="2000" b="0" i="0" dirty="0">
                <a:solidFill>
                  <a:schemeClr val="tx2">
                    <a:lumMod val="75000"/>
                  </a:schemeClr>
                </a:solidFill>
                <a:effectLst/>
                <a:latin typeface="Merriweather" panose="00000500000000000000" pitchFamily="2" charset="0"/>
              </a:rPr>
              <a:t>3.  </a:t>
            </a:r>
            <a:r>
              <a:rPr lang="en-US" sz="2000" b="1" i="0" dirty="0">
                <a:solidFill>
                  <a:schemeClr val="tx2">
                    <a:lumMod val="75000"/>
                  </a:schemeClr>
                </a:solidFill>
                <a:effectLst/>
                <a:latin typeface="Merriweather" panose="00000500000000000000" pitchFamily="2" charset="0"/>
              </a:rPr>
              <a:t>Pay with post tax dollar from a checking account with your name on it. (ALWAYS)</a:t>
            </a:r>
          </a:p>
          <a:p>
            <a:pPr algn="l"/>
            <a:endParaRPr lang="en-US" sz="2000" b="0" i="0" dirty="0">
              <a:solidFill>
                <a:schemeClr val="tx2">
                  <a:lumMod val="75000"/>
                </a:schemeClr>
              </a:solidFill>
              <a:effectLst/>
              <a:latin typeface="Merriweather" panose="00000500000000000000" pitchFamily="2" charset="0"/>
            </a:endParaRPr>
          </a:p>
          <a:p>
            <a:pPr algn="l"/>
            <a:r>
              <a:rPr lang="en-US" sz="2000" b="0" i="0" dirty="0">
                <a:solidFill>
                  <a:schemeClr val="tx2">
                    <a:lumMod val="75000"/>
                  </a:schemeClr>
                </a:solidFill>
                <a:effectLst/>
                <a:latin typeface="Merriweather" panose="00000500000000000000" pitchFamily="2" charset="0"/>
              </a:rPr>
              <a:t>4.  </a:t>
            </a:r>
            <a:r>
              <a:rPr lang="en-US" sz="2000" b="1" i="0" dirty="0">
                <a:solidFill>
                  <a:schemeClr val="tx2">
                    <a:lumMod val="75000"/>
                  </a:schemeClr>
                </a:solidFill>
                <a:effectLst/>
                <a:latin typeface="Merriweather" panose="00000500000000000000" pitchFamily="2" charset="0"/>
              </a:rPr>
              <a:t>Work with an </a:t>
            </a:r>
            <a:r>
              <a:rPr lang="en-US" sz="2000" b="1" i="1" dirty="0">
                <a:solidFill>
                  <a:schemeClr val="tx2">
                    <a:lumMod val="75000"/>
                  </a:schemeClr>
                </a:solidFill>
                <a:effectLst/>
                <a:latin typeface="Merriweather" panose="00000500000000000000" pitchFamily="2" charset="0"/>
              </a:rPr>
              <a:t>independent</a:t>
            </a:r>
            <a:r>
              <a:rPr lang="en-US" sz="2000" b="1" i="0" dirty="0">
                <a:solidFill>
                  <a:schemeClr val="tx2">
                    <a:lumMod val="75000"/>
                  </a:schemeClr>
                </a:solidFill>
                <a:effectLst/>
                <a:latin typeface="Merriweather" panose="00000500000000000000" pitchFamily="2" charset="0"/>
              </a:rPr>
              <a:t> insurance broker</a:t>
            </a:r>
          </a:p>
          <a:p>
            <a:pPr defTabSz="609630">
              <a:lnSpc>
                <a:spcPct val="150000"/>
              </a:lnSpc>
              <a:spcAft>
                <a:spcPts val="533"/>
              </a:spcAft>
            </a:pPr>
            <a:endParaRPr lang="en-US" sz="4568" dirty="0">
              <a:solidFill>
                <a:srgbClr val="11324D"/>
              </a:solidFill>
              <a:latin typeface="Canva Sans Bold"/>
            </a:endParaRPr>
          </a:p>
        </p:txBody>
      </p:sp>
      <p:pic>
        <p:nvPicPr>
          <p:cNvPr id="5" name="Picture 4" descr="A hand writing on a chalkboard">
            <a:extLst>
              <a:ext uri="{FF2B5EF4-FFF2-40B4-BE49-F238E27FC236}">
                <a16:creationId xmlns:a16="http://schemas.microsoft.com/office/drawing/2014/main" id="{C3866531-FF7A-5BBD-5CE5-B66211D8F9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1511" y="389734"/>
            <a:ext cx="4519500" cy="25309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7" name="Group 7"/>
          <p:cNvGrpSpPr/>
          <p:nvPr/>
        </p:nvGrpSpPr>
        <p:grpSpPr>
          <a:xfrm rot="5400000">
            <a:off x="2422688" y="-2422689"/>
            <a:ext cx="1102936" cy="5948314"/>
            <a:chOff x="0" y="0"/>
            <a:chExt cx="158718" cy="2616843"/>
          </a:xfrm>
        </p:grpSpPr>
        <p:sp>
          <p:nvSpPr>
            <p:cNvPr id="8" name="Freeform 8"/>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close/>
                </a:path>
              </a:pathLst>
            </a:custGeom>
            <a:solidFill>
              <a:srgbClr val="11324D"/>
            </a:solidFill>
          </p:spPr>
          <p:txBody>
            <a:bodyPr/>
            <a:lstStyle/>
            <a:p>
              <a:pPr defTabSz="609630"/>
              <a:endParaRPr lang="en-US" sz="1200" dirty="0">
                <a:solidFill>
                  <a:prstClr val="black"/>
                </a:solidFill>
                <a:latin typeface="Calibri"/>
              </a:endParaRPr>
            </a:p>
          </p:txBody>
        </p:sp>
        <p:sp>
          <p:nvSpPr>
            <p:cNvPr id="9" name="TextBox 9"/>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2" name="TextBox 12"/>
          <p:cNvSpPr txBox="1"/>
          <p:nvPr/>
        </p:nvSpPr>
        <p:spPr>
          <a:xfrm>
            <a:off x="837158" y="2758982"/>
            <a:ext cx="5556305" cy="1025858"/>
          </a:xfrm>
          <a:prstGeom prst="rect">
            <a:avLst/>
          </a:prstGeom>
        </p:spPr>
        <p:txBody>
          <a:bodyPr wrap="square" lIns="0" tIns="0" rIns="0" bIns="0" rtlCol="0" anchor="t">
            <a:spAutoFit/>
          </a:bodyPr>
          <a:lstStyle/>
          <a:p>
            <a:pPr marR="0" lvl="0">
              <a:spcBef>
                <a:spcPts val="0"/>
              </a:spcBef>
              <a:spcAft>
                <a:spcPts val="0"/>
              </a:spcAft>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algn="ctr" defTabSz="609630">
              <a:lnSpc>
                <a:spcPts val="6395"/>
              </a:lnSpc>
            </a:pPr>
            <a:endParaRPr lang="en-US" sz="4568" dirty="0">
              <a:solidFill>
                <a:srgbClr val="11324D"/>
              </a:solidFill>
              <a:latin typeface="Canva Sans Bold"/>
            </a:endParaRPr>
          </a:p>
        </p:txBody>
      </p:sp>
      <p:sp>
        <p:nvSpPr>
          <p:cNvPr id="17" name="TextBox 16">
            <a:extLst>
              <a:ext uri="{FF2B5EF4-FFF2-40B4-BE49-F238E27FC236}">
                <a16:creationId xmlns:a16="http://schemas.microsoft.com/office/drawing/2014/main" id="{CE3E16F3-825E-F9DF-154A-0B233365E0B6}"/>
              </a:ext>
            </a:extLst>
          </p:cNvPr>
          <p:cNvSpPr txBox="1"/>
          <p:nvPr/>
        </p:nvSpPr>
        <p:spPr>
          <a:xfrm>
            <a:off x="949482" y="124283"/>
            <a:ext cx="3477234" cy="830997"/>
          </a:xfrm>
          <a:prstGeom prst="rect">
            <a:avLst/>
          </a:prstGeom>
          <a:noFill/>
        </p:spPr>
        <p:txBody>
          <a:bodyPr wrap="none" rtlCol="0">
            <a:spAutoFit/>
          </a:bodyPr>
          <a:lstStyle/>
          <a:p>
            <a:r>
              <a:rPr lang="en-US" sz="4800" b="1" dirty="0">
                <a:solidFill>
                  <a:schemeClr val="bg1"/>
                </a:solidFill>
                <a:latin typeface="Lato Bold" panose="020F0502020204030203" pitchFamily="34" charset="0"/>
                <a:ea typeface="Lato Bold" panose="020F0502020204030203" pitchFamily="34" charset="0"/>
                <a:cs typeface="Lato Bold" panose="020F0502020204030203" pitchFamily="34" charset="0"/>
              </a:rPr>
              <a:t>Now What?</a:t>
            </a:r>
          </a:p>
        </p:txBody>
      </p:sp>
      <p:pic>
        <p:nvPicPr>
          <p:cNvPr id="19" name="Picture 18">
            <a:extLst>
              <a:ext uri="{FF2B5EF4-FFF2-40B4-BE49-F238E27FC236}">
                <a16:creationId xmlns:a16="http://schemas.microsoft.com/office/drawing/2014/main" id="{828DB3FA-D073-AEB8-76AB-D3D0D8919338}"/>
              </a:ext>
            </a:extLst>
          </p:cNvPr>
          <p:cNvPicPr>
            <a:picLocks noChangeAspect="1"/>
          </p:cNvPicPr>
          <p:nvPr/>
        </p:nvPicPr>
        <p:blipFill>
          <a:blip r:embed="rId3"/>
          <a:stretch>
            <a:fillRect/>
          </a:stretch>
        </p:blipFill>
        <p:spPr>
          <a:xfrm>
            <a:off x="3396169" y="1209828"/>
            <a:ext cx="4173875" cy="5446699"/>
          </a:xfrm>
          <a:prstGeom prst="rect">
            <a:avLst/>
          </a:prstGeom>
        </p:spPr>
      </p:pic>
      <p:pic>
        <p:nvPicPr>
          <p:cNvPr id="21" name="Picture 20">
            <a:extLst>
              <a:ext uri="{FF2B5EF4-FFF2-40B4-BE49-F238E27FC236}">
                <a16:creationId xmlns:a16="http://schemas.microsoft.com/office/drawing/2014/main" id="{4A681CB9-1C90-7B8D-355A-9ACA059EFBB0}"/>
              </a:ext>
            </a:extLst>
          </p:cNvPr>
          <p:cNvPicPr>
            <a:picLocks noChangeAspect="1"/>
          </p:cNvPicPr>
          <p:nvPr/>
        </p:nvPicPr>
        <p:blipFill rotWithShape="1">
          <a:blip r:embed="rId4"/>
          <a:srcRect b="11514"/>
          <a:stretch/>
        </p:blipFill>
        <p:spPr>
          <a:xfrm>
            <a:off x="7342946" y="551468"/>
            <a:ext cx="4843235" cy="5594355"/>
          </a:xfrm>
          <a:prstGeom prst="rect">
            <a:avLst/>
          </a:prstGeom>
        </p:spPr>
      </p:pic>
      <p:sp>
        <p:nvSpPr>
          <p:cNvPr id="22" name="TextBox 21">
            <a:extLst>
              <a:ext uri="{FF2B5EF4-FFF2-40B4-BE49-F238E27FC236}">
                <a16:creationId xmlns:a16="http://schemas.microsoft.com/office/drawing/2014/main" id="{5569268F-D240-974A-246C-161F428E0B11}"/>
              </a:ext>
            </a:extLst>
          </p:cNvPr>
          <p:cNvSpPr txBox="1"/>
          <p:nvPr/>
        </p:nvSpPr>
        <p:spPr>
          <a:xfrm>
            <a:off x="217212" y="1430349"/>
            <a:ext cx="3241887" cy="4708981"/>
          </a:xfrm>
          <a:prstGeom prst="rect">
            <a:avLst/>
          </a:prstGeom>
          <a:noFill/>
        </p:spPr>
        <p:txBody>
          <a:bodyPr wrap="square" rtlCol="0">
            <a:spAutoFit/>
          </a:bodyPr>
          <a:lstStyle/>
          <a:p>
            <a:r>
              <a:rPr lang="en-US" sz="2800" b="1" dirty="0">
                <a:latin typeface="Merriweather" panose="00000500000000000000" pitchFamily="2" charset="0"/>
              </a:rPr>
              <a:t>Get Started</a:t>
            </a:r>
          </a:p>
          <a:p>
            <a:endParaRPr lang="en-US" sz="2800" b="1" dirty="0">
              <a:latin typeface="Merriweather" panose="00000500000000000000" pitchFamily="2" charset="0"/>
            </a:endParaRPr>
          </a:p>
          <a:p>
            <a:r>
              <a:rPr lang="en-US" sz="1400" b="1" dirty="0">
                <a:latin typeface="Merriweather" panose="00000500000000000000" pitchFamily="2" charset="0"/>
              </a:rPr>
              <a:t>1. Contact an Independent Broker</a:t>
            </a:r>
          </a:p>
          <a:p>
            <a:endParaRPr lang="en-US" sz="1400" dirty="0">
              <a:latin typeface="Merriweather" panose="00000500000000000000" pitchFamily="2" charset="0"/>
            </a:endParaRPr>
          </a:p>
          <a:p>
            <a:r>
              <a:rPr lang="en-US" sz="1400" dirty="0">
                <a:latin typeface="Merriweather" panose="00000500000000000000" pitchFamily="2" charset="0"/>
              </a:rPr>
              <a:t>Diversified Brokerage Specialists:</a:t>
            </a:r>
          </a:p>
          <a:p>
            <a:pPr marL="285750" indent="-285750">
              <a:buFont typeface="Arial" panose="020B0604020202020204" pitchFamily="34" charset="0"/>
              <a:buChar char="•"/>
            </a:pPr>
            <a:r>
              <a:rPr lang="en-US" sz="1400" dirty="0">
                <a:latin typeface="Merriweather" panose="00000500000000000000" pitchFamily="2" charset="0"/>
              </a:rPr>
              <a:t>Expertise in working with physicians</a:t>
            </a:r>
          </a:p>
          <a:p>
            <a:pPr marL="285750" indent="-285750">
              <a:buFont typeface="Arial" panose="020B0604020202020204" pitchFamily="34" charset="0"/>
              <a:buChar char="•"/>
            </a:pPr>
            <a:r>
              <a:rPr lang="en-US" sz="1400" dirty="0">
                <a:latin typeface="Merriweather" panose="00000500000000000000" pitchFamily="2" charset="0"/>
              </a:rPr>
              <a:t>Highly qualified/long tenure</a:t>
            </a:r>
          </a:p>
          <a:p>
            <a:pPr marL="285750" indent="-285750">
              <a:buFont typeface="Arial" panose="020B0604020202020204" pitchFamily="34" charset="0"/>
              <a:buChar char="•"/>
            </a:pPr>
            <a:r>
              <a:rPr lang="en-US" sz="1400" dirty="0">
                <a:latin typeface="Merriweather" panose="00000500000000000000" pitchFamily="2" charset="0"/>
              </a:rPr>
              <a:t>Will shop for you/not tied to specific carrier</a:t>
            </a:r>
          </a:p>
          <a:p>
            <a:pPr marL="285750" indent="-285750">
              <a:buFont typeface="Arial" panose="020B0604020202020204" pitchFamily="34" charset="0"/>
              <a:buChar char="•"/>
            </a:pPr>
            <a:r>
              <a:rPr lang="en-US" sz="1400" dirty="0">
                <a:latin typeface="Merriweather" panose="00000500000000000000" pitchFamily="2" charset="0"/>
              </a:rPr>
              <a:t>Discounts for Academy Members (membership is free for Residents)</a:t>
            </a:r>
          </a:p>
          <a:p>
            <a:endParaRPr lang="en-US" dirty="0"/>
          </a:p>
          <a:p>
            <a:r>
              <a:rPr lang="en-US" b="1" dirty="0"/>
              <a:t>2. How the process works</a:t>
            </a:r>
          </a:p>
          <a:p>
            <a:endParaRPr lang="en-US" dirty="0"/>
          </a:p>
          <a:p>
            <a:endParaRPr lang="en-US"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2" name="Group 2"/>
          <p:cNvGrpSpPr/>
          <p:nvPr/>
        </p:nvGrpSpPr>
        <p:grpSpPr>
          <a:xfrm>
            <a:off x="9096866" y="-13594"/>
            <a:ext cx="3465025" cy="6871593"/>
            <a:chOff x="-830232" y="-459672"/>
            <a:chExt cx="1643032" cy="2785119"/>
          </a:xfrm>
        </p:grpSpPr>
        <p:sp>
          <p:nvSpPr>
            <p:cNvPr id="3" name="Freeform 3"/>
            <p:cNvSpPr/>
            <p:nvPr/>
          </p:nvSpPr>
          <p:spPr>
            <a:xfrm>
              <a:off x="-830232" y="-459672"/>
              <a:ext cx="1450269" cy="2785119"/>
            </a:xfrm>
            <a:custGeom>
              <a:avLst/>
              <a:gdLst/>
              <a:ahLst/>
              <a:cxnLst/>
              <a:rect l="l" t="t" r="r" b="b"/>
              <a:pathLst>
                <a:path w="1450269" h="2785119">
                  <a:moveTo>
                    <a:pt x="0" y="0"/>
                  </a:moveTo>
                  <a:lnTo>
                    <a:pt x="1450269" y="0"/>
                  </a:lnTo>
                  <a:lnTo>
                    <a:pt x="1450269" y="2785119"/>
                  </a:lnTo>
                  <a:lnTo>
                    <a:pt x="0" y="2785119"/>
                  </a:lnTo>
                  <a:close/>
                </a:path>
              </a:pathLst>
            </a:custGeom>
            <a:solidFill>
              <a:srgbClr val="11324D"/>
            </a:solidFill>
          </p:spPr>
          <p:txBody>
            <a:bodyPr/>
            <a:lstStyle/>
            <a:p>
              <a:pPr defTabSz="609630"/>
              <a:endParaRPr lang="en-US" sz="1200">
                <a:solidFill>
                  <a:prstClr val="black"/>
                </a:solidFill>
                <a:latin typeface="Calibri"/>
              </a:endParaRPr>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p:cNvSpPr/>
          <p:nvPr/>
        </p:nvSpPr>
        <p:spPr>
          <a:xfrm>
            <a:off x="685800" y="6165850"/>
            <a:ext cx="7998265" cy="0"/>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0" name="AutoShape 10"/>
          <p:cNvSpPr/>
          <p:nvPr/>
        </p:nvSpPr>
        <p:spPr>
          <a:xfrm>
            <a:off x="685800" y="692150"/>
            <a:ext cx="7998265" cy="0"/>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11" name="Group 11"/>
          <p:cNvGrpSpPr/>
          <p:nvPr/>
        </p:nvGrpSpPr>
        <p:grpSpPr>
          <a:xfrm>
            <a:off x="5547626" y="3728624"/>
            <a:ext cx="2724158" cy="2724158"/>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BF7F0"/>
            </a:solidFill>
          </p:spPr>
          <p:txBody>
            <a:bodyPr/>
            <a:lstStyle/>
            <a:p>
              <a:pPr defTabSz="609630"/>
              <a:endParaRPr lang="en-US" sz="1200">
                <a:solidFill>
                  <a:prstClr val="black"/>
                </a:solidFill>
                <a:latin typeface="Calibri"/>
              </a:endParaRPr>
            </a:p>
          </p:txBody>
        </p:sp>
        <p:sp>
          <p:nvSpPr>
            <p:cNvPr id="13" name="TextBox 13"/>
            <p:cNvSpPr txBox="1"/>
            <p:nvPr/>
          </p:nvSpPr>
          <p:spPr>
            <a:xfrm>
              <a:off x="76200" y="28575"/>
              <a:ext cx="660400" cy="7080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a:grpSpLocks noChangeAspect="1"/>
          </p:cNvGrpSpPr>
          <p:nvPr/>
        </p:nvGrpSpPr>
        <p:grpSpPr>
          <a:xfrm>
            <a:off x="5687434" y="3868437"/>
            <a:ext cx="2444541" cy="2444531"/>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5757" r="-5757"/>
              </a:stretch>
            </a:blipFill>
          </p:spPr>
          <p:txBody>
            <a:bodyPr/>
            <a:lstStyle/>
            <a:p>
              <a:pPr defTabSz="609630"/>
              <a:endParaRPr lang="en-US" sz="1200">
                <a:solidFill>
                  <a:prstClr val="black"/>
                </a:solidFill>
                <a:latin typeface="Calibri"/>
              </a:endParaRPr>
            </a:p>
          </p:txBody>
        </p:sp>
      </p:grpSp>
      <p:sp>
        <p:nvSpPr>
          <p:cNvPr id="16" name="TextBox 16"/>
          <p:cNvSpPr txBox="1"/>
          <p:nvPr/>
        </p:nvSpPr>
        <p:spPr>
          <a:xfrm>
            <a:off x="1076779" y="2098391"/>
            <a:ext cx="5885589" cy="1102866"/>
          </a:xfrm>
          <a:prstGeom prst="rect">
            <a:avLst/>
          </a:prstGeom>
        </p:spPr>
        <p:txBody>
          <a:bodyPr lIns="0" tIns="0" rIns="0" bIns="0" rtlCol="0" anchor="t">
            <a:spAutoFit/>
          </a:bodyPr>
          <a:lstStyle/>
          <a:p>
            <a:pPr defTabSz="609630">
              <a:lnSpc>
                <a:spcPts val="8586"/>
              </a:lnSpc>
            </a:pPr>
            <a:r>
              <a:rPr lang="en-US" sz="9600" dirty="0">
                <a:solidFill>
                  <a:srgbClr val="11324D"/>
                </a:solidFill>
                <a:latin typeface="Lato Bold"/>
              </a:rPr>
              <a:t>Thank You</a:t>
            </a:r>
          </a:p>
        </p:txBody>
      </p:sp>
      <p:sp>
        <p:nvSpPr>
          <p:cNvPr id="18" name="TextBox 18"/>
          <p:cNvSpPr txBox="1"/>
          <p:nvPr/>
        </p:nvSpPr>
        <p:spPr>
          <a:xfrm>
            <a:off x="1802953" y="5650438"/>
            <a:ext cx="4180821" cy="281039"/>
          </a:xfrm>
          <a:prstGeom prst="rect">
            <a:avLst/>
          </a:prstGeom>
        </p:spPr>
        <p:txBody>
          <a:bodyPr lIns="0" tIns="0" rIns="0" bIns="0" rtlCol="0" anchor="t">
            <a:spAutoFit/>
          </a:bodyPr>
          <a:lstStyle/>
          <a:p>
            <a:pPr defTabSz="609630">
              <a:lnSpc>
                <a:spcPts val="2333"/>
              </a:lnSpc>
            </a:pPr>
            <a:r>
              <a:rPr lang="en-US" sz="1666" dirty="0">
                <a:solidFill>
                  <a:srgbClr val="11324D"/>
                </a:solidFill>
                <a:latin typeface="Poppins Light"/>
              </a:rPr>
              <a:t>Academy of Medicine of Cincinnati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2" name="Group 2"/>
          <p:cNvGrpSpPr/>
          <p:nvPr/>
        </p:nvGrpSpPr>
        <p:grpSpPr>
          <a:xfrm>
            <a:off x="8952785" y="0"/>
            <a:ext cx="3239215" cy="6858000"/>
            <a:chOff x="0" y="0"/>
            <a:chExt cx="1450269" cy="2785119"/>
          </a:xfrm>
        </p:grpSpPr>
        <p:sp>
          <p:nvSpPr>
            <p:cNvPr id="3" name="Freeform 3"/>
            <p:cNvSpPr/>
            <p:nvPr/>
          </p:nvSpPr>
          <p:spPr>
            <a:xfrm>
              <a:off x="0" y="0"/>
              <a:ext cx="1450269" cy="2785119"/>
            </a:xfrm>
            <a:custGeom>
              <a:avLst/>
              <a:gdLst/>
              <a:ahLst/>
              <a:cxnLst/>
              <a:rect l="l" t="t" r="r" b="b"/>
              <a:pathLst>
                <a:path w="1450269" h="2785119">
                  <a:moveTo>
                    <a:pt x="0" y="0"/>
                  </a:moveTo>
                  <a:lnTo>
                    <a:pt x="1450269" y="0"/>
                  </a:lnTo>
                  <a:lnTo>
                    <a:pt x="1450269" y="2785119"/>
                  </a:lnTo>
                  <a:lnTo>
                    <a:pt x="0" y="2785119"/>
                  </a:lnTo>
                  <a:close/>
                </a:path>
              </a:pathLst>
            </a:custGeom>
            <a:solidFill>
              <a:srgbClr val="11324D"/>
            </a:solidFill>
          </p:spPr>
          <p:txBody>
            <a:bodyPr/>
            <a:lstStyle/>
            <a:p>
              <a:pPr defTabSz="609630"/>
              <a:endParaRPr lang="en-US" sz="1200">
                <a:solidFill>
                  <a:prstClr val="black"/>
                </a:solidFill>
                <a:latin typeface="Calibri"/>
              </a:endParaRPr>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 name="AutoShape 5"/>
          <p:cNvSpPr/>
          <p:nvPr/>
        </p:nvSpPr>
        <p:spPr>
          <a:xfrm>
            <a:off x="685800" y="6165850"/>
            <a:ext cx="7998265" cy="0"/>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0" name="AutoShape 10"/>
          <p:cNvSpPr/>
          <p:nvPr/>
        </p:nvSpPr>
        <p:spPr>
          <a:xfrm>
            <a:off x="685800" y="692150"/>
            <a:ext cx="7998265" cy="0"/>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11" name="Group 11"/>
          <p:cNvGrpSpPr/>
          <p:nvPr/>
        </p:nvGrpSpPr>
        <p:grpSpPr>
          <a:xfrm>
            <a:off x="5547626" y="3728624"/>
            <a:ext cx="2724158" cy="2724158"/>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BF7F0"/>
            </a:solidFill>
          </p:spPr>
          <p:txBody>
            <a:bodyPr/>
            <a:lstStyle/>
            <a:p>
              <a:pPr defTabSz="609630"/>
              <a:endParaRPr lang="en-US" sz="1200">
                <a:solidFill>
                  <a:prstClr val="black"/>
                </a:solidFill>
                <a:latin typeface="Calibri"/>
              </a:endParaRPr>
            </a:p>
          </p:txBody>
        </p:sp>
        <p:sp>
          <p:nvSpPr>
            <p:cNvPr id="13" name="TextBox 13"/>
            <p:cNvSpPr txBox="1"/>
            <p:nvPr/>
          </p:nvSpPr>
          <p:spPr>
            <a:xfrm>
              <a:off x="76200" y="28575"/>
              <a:ext cx="660400" cy="7080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14" name="Group 14"/>
          <p:cNvGrpSpPr>
            <a:grpSpLocks noChangeAspect="1"/>
          </p:cNvGrpSpPr>
          <p:nvPr/>
        </p:nvGrpSpPr>
        <p:grpSpPr>
          <a:xfrm>
            <a:off x="5687434" y="3868437"/>
            <a:ext cx="2444541" cy="2444531"/>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5757" r="-5757"/>
              </a:stretch>
            </a:blipFill>
          </p:spPr>
          <p:txBody>
            <a:bodyPr/>
            <a:lstStyle/>
            <a:p>
              <a:pPr defTabSz="609630"/>
              <a:endParaRPr lang="en-US" sz="1200">
                <a:solidFill>
                  <a:prstClr val="black"/>
                </a:solidFill>
                <a:latin typeface="Calibri"/>
              </a:endParaRPr>
            </a:p>
          </p:txBody>
        </p:sp>
      </p:grpSp>
      <p:sp>
        <p:nvSpPr>
          <p:cNvPr id="16" name="TextBox 16"/>
          <p:cNvSpPr txBox="1"/>
          <p:nvPr/>
        </p:nvSpPr>
        <p:spPr>
          <a:xfrm>
            <a:off x="685800" y="939223"/>
            <a:ext cx="5885589" cy="855555"/>
          </a:xfrm>
          <a:prstGeom prst="rect">
            <a:avLst/>
          </a:prstGeom>
        </p:spPr>
        <p:txBody>
          <a:bodyPr lIns="0" tIns="0" rIns="0" bIns="0" rtlCol="0" anchor="t">
            <a:spAutoFit/>
          </a:bodyPr>
          <a:lstStyle/>
          <a:p>
            <a:pPr defTabSz="609630">
              <a:lnSpc>
                <a:spcPts val="7373"/>
              </a:lnSpc>
            </a:pPr>
            <a:r>
              <a:rPr lang="en-US" sz="5266">
                <a:solidFill>
                  <a:srgbClr val="11324D"/>
                </a:solidFill>
                <a:latin typeface="Lato Bold"/>
              </a:rPr>
              <a:t>Welcome!</a:t>
            </a:r>
          </a:p>
        </p:txBody>
      </p:sp>
      <p:sp>
        <p:nvSpPr>
          <p:cNvPr id="17" name="TextBox 17"/>
          <p:cNvSpPr txBox="1"/>
          <p:nvPr/>
        </p:nvSpPr>
        <p:spPr>
          <a:xfrm>
            <a:off x="773422" y="2323113"/>
            <a:ext cx="4774203" cy="1898725"/>
          </a:xfrm>
          <a:prstGeom prst="rect">
            <a:avLst/>
          </a:prstGeom>
        </p:spPr>
        <p:txBody>
          <a:bodyPr lIns="0" tIns="0" rIns="0" bIns="0" rtlCol="0" anchor="t">
            <a:spAutoFit/>
          </a:bodyPr>
          <a:lstStyle/>
          <a:p>
            <a:pPr defTabSz="609630">
              <a:lnSpc>
                <a:spcPts val="5133"/>
              </a:lnSpc>
            </a:pPr>
            <a:r>
              <a:rPr lang="en-US" sz="3666" dirty="0">
                <a:solidFill>
                  <a:srgbClr val="11324D"/>
                </a:solidFill>
                <a:latin typeface="Lato Bold"/>
              </a:rPr>
              <a:t>Grand Rounds After Hours: Disability Insurance</a:t>
            </a:r>
          </a:p>
        </p:txBody>
      </p:sp>
      <p:sp>
        <p:nvSpPr>
          <p:cNvPr id="18" name="TextBox 18"/>
          <p:cNvSpPr txBox="1"/>
          <p:nvPr/>
        </p:nvSpPr>
        <p:spPr>
          <a:xfrm>
            <a:off x="685800" y="4498365"/>
            <a:ext cx="4180821" cy="575992"/>
          </a:xfrm>
          <a:prstGeom prst="rect">
            <a:avLst/>
          </a:prstGeom>
        </p:spPr>
        <p:txBody>
          <a:bodyPr lIns="0" tIns="0" rIns="0" bIns="0" rtlCol="0" anchor="t">
            <a:spAutoFit/>
          </a:bodyPr>
          <a:lstStyle/>
          <a:p>
            <a:pPr defTabSz="609630">
              <a:lnSpc>
                <a:spcPts val="2333"/>
              </a:lnSpc>
            </a:pPr>
            <a:r>
              <a:rPr lang="en-US" sz="1666" dirty="0">
                <a:solidFill>
                  <a:srgbClr val="11324D"/>
                </a:solidFill>
                <a:latin typeface="Poppins Light"/>
              </a:rPr>
              <a:t>Academy of Medicine of Cincinnati</a:t>
            </a:r>
          </a:p>
          <a:p>
            <a:pPr defTabSz="609630">
              <a:lnSpc>
                <a:spcPts val="2333"/>
              </a:lnSpc>
            </a:pPr>
            <a:r>
              <a:rPr lang="en-US" sz="1666" dirty="0">
                <a:solidFill>
                  <a:srgbClr val="11324D"/>
                </a:solidFill>
                <a:latin typeface="Poppins Light"/>
              </a:rPr>
              <a:t>April 9, 2024</a:t>
            </a:r>
          </a:p>
        </p:txBody>
      </p:sp>
    </p:spTree>
    <p:extLst>
      <p:ext uri="{BB962C8B-B14F-4D97-AF65-F5344CB8AC3E}">
        <p14:creationId xmlns:p14="http://schemas.microsoft.com/office/powerpoint/2010/main" val="16409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7" name="Group 7"/>
          <p:cNvGrpSpPr/>
          <p:nvPr/>
        </p:nvGrpSpPr>
        <p:grpSpPr>
          <a:xfrm rot="5400000">
            <a:off x="2290904" y="-2290904"/>
            <a:ext cx="734910" cy="5316718"/>
            <a:chOff x="0" y="0"/>
            <a:chExt cx="158718" cy="2616843"/>
          </a:xfrm>
        </p:grpSpPr>
        <p:sp>
          <p:nvSpPr>
            <p:cNvPr id="8" name="Freeform 8"/>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close/>
                </a:path>
              </a:pathLst>
            </a:custGeom>
            <a:solidFill>
              <a:srgbClr val="11324D"/>
            </a:solidFill>
          </p:spPr>
          <p:txBody>
            <a:bodyPr/>
            <a:lstStyle/>
            <a:p>
              <a:pPr defTabSz="609630"/>
              <a:endParaRPr lang="en-US" sz="1200">
                <a:solidFill>
                  <a:prstClr val="black"/>
                </a:solidFill>
                <a:latin typeface="Calibri"/>
              </a:endParaRPr>
            </a:p>
          </p:txBody>
        </p:sp>
        <p:sp>
          <p:nvSpPr>
            <p:cNvPr id="9" name="TextBox 9"/>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p:nvPr/>
        </p:nvSpPr>
        <p:spPr>
          <a:xfrm>
            <a:off x="962579" y="-46016"/>
            <a:ext cx="4550135" cy="716478"/>
          </a:xfrm>
          <a:prstGeom prst="rect">
            <a:avLst/>
          </a:prstGeom>
        </p:spPr>
        <p:txBody>
          <a:bodyPr lIns="0" tIns="0" rIns="0" bIns="0" rtlCol="0" anchor="t">
            <a:spAutoFit/>
          </a:bodyPr>
          <a:lstStyle/>
          <a:p>
            <a:pPr defTabSz="609630">
              <a:lnSpc>
                <a:spcPts val="6160"/>
              </a:lnSpc>
            </a:pPr>
            <a:r>
              <a:rPr lang="en-US" sz="4400" dirty="0">
                <a:solidFill>
                  <a:schemeClr val="bg1"/>
                </a:solidFill>
                <a:latin typeface="Lato Bold"/>
              </a:rPr>
              <a:t>Panelists</a:t>
            </a:r>
          </a:p>
        </p:txBody>
      </p:sp>
      <p:pic>
        <p:nvPicPr>
          <p:cNvPr id="12" name="Picture 11" descr="A person wearing glasses and a suit&#10;&#10;Description automatically generated">
            <a:extLst>
              <a:ext uri="{FF2B5EF4-FFF2-40B4-BE49-F238E27FC236}">
                <a16:creationId xmlns:a16="http://schemas.microsoft.com/office/drawing/2014/main" id="{305C2CC9-C446-FAD7-876A-8ADCF9B0CC08}"/>
              </a:ext>
            </a:extLst>
          </p:cNvPr>
          <p:cNvPicPr>
            <a:picLocks noChangeAspect="1"/>
          </p:cNvPicPr>
          <p:nvPr/>
        </p:nvPicPr>
        <p:blipFill rotWithShape="1">
          <a:blip r:embed="rId3">
            <a:extLst>
              <a:ext uri="{28A0092B-C50C-407E-A947-70E740481C1C}">
                <a14:useLocalDpi xmlns:a14="http://schemas.microsoft.com/office/drawing/2010/main" val="0"/>
              </a:ext>
            </a:extLst>
          </a:blip>
          <a:srcRect l="21472" r="24505"/>
          <a:stretch/>
        </p:blipFill>
        <p:spPr>
          <a:xfrm>
            <a:off x="6323830" y="1256175"/>
            <a:ext cx="2279488" cy="2172825"/>
          </a:xfrm>
          <a:prstGeom prst="rect">
            <a:avLst/>
          </a:prstGeom>
        </p:spPr>
      </p:pic>
      <p:pic>
        <p:nvPicPr>
          <p:cNvPr id="14" name="Picture 13" descr="A person wearing glasses and a black jacket&#10;&#10;Description automatically generated">
            <a:extLst>
              <a:ext uri="{FF2B5EF4-FFF2-40B4-BE49-F238E27FC236}">
                <a16:creationId xmlns:a16="http://schemas.microsoft.com/office/drawing/2014/main" id="{39ECB36F-FD08-2000-BA43-79DD2C01D371}"/>
              </a:ext>
            </a:extLst>
          </p:cNvPr>
          <p:cNvPicPr>
            <a:picLocks noChangeAspect="1"/>
          </p:cNvPicPr>
          <p:nvPr/>
        </p:nvPicPr>
        <p:blipFill rotWithShape="1">
          <a:blip r:embed="rId4">
            <a:extLst>
              <a:ext uri="{28A0092B-C50C-407E-A947-70E740481C1C}">
                <a14:useLocalDpi xmlns:a14="http://schemas.microsoft.com/office/drawing/2010/main" val="0"/>
              </a:ext>
            </a:extLst>
          </a:blip>
          <a:srcRect b="12490"/>
          <a:stretch/>
        </p:blipFill>
        <p:spPr>
          <a:xfrm>
            <a:off x="6548014" y="3763498"/>
            <a:ext cx="2055304" cy="2702803"/>
          </a:xfrm>
          <a:prstGeom prst="rect">
            <a:avLst/>
          </a:prstGeom>
        </p:spPr>
      </p:pic>
      <p:pic>
        <p:nvPicPr>
          <p:cNvPr id="16" name="Picture 15" descr="A person in a white coat&#10;&#10;Description automatically generated">
            <a:extLst>
              <a:ext uri="{FF2B5EF4-FFF2-40B4-BE49-F238E27FC236}">
                <a16:creationId xmlns:a16="http://schemas.microsoft.com/office/drawing/2014/main" id="{116E5C56-AE4E-5BC0-BAAA-97473C673028}"/>
              </a:ext>
            </a:extLst>
          </p:cNvPr>
          <p:cNvPicPr>
            <a:picLocks noChangeAspect="1"/>
          </p:cNvPicPr>
          <p:nvPr/>
        </p:nvPicPr>
        <p:blipFill rotWithShape="1">
          <a:blip r:embed="rId5">
            <a:extLst>
              <a:ext uri="{28A0092B-C50C-407E-A947-70E740481C1C}">
                <a14:useLocalDpi xmlns:a14="http://schemas.microsoft.com/office/drawing/2010/main" val="0"/>
              </a:ext>
            </a:extLst>
          </a:blip>
          <a:srcRect l="30721" r="13336" b="13707"/>
          <a:stretch/>
        </p:blipFill>
        <p:spPr>
          <a:xfrm>
            <a:off x="653940" y="1256175"/>
            <a:ext cx="2404731" cy="2088506"/>
          </a:xfrm>
          <a:prstGeom prst="rect">
            <a:avLst/>
          </a:prstGeom>
        </p:spPr>
      </p:pic>
      <p:pic>
        <p:nvPicPr>
          <p:cNvPr id="19" name="Picture 18" descr="A person in a suit and tie&#10;&#10;Description automatically generated">
            <a:extLst>
              <a:ext uri="{FF2B5EF4-FFF2-40B4-BE49-F238E27FC236}">
                <a16:creationId xmlns:a16="http://schemas.microsoft.com/office/drawing/2014/main" id="{3B514147-BE0D-09EF-A60D-A36DFB9F6EF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261" y="3865946"/>
            <a:ext cx="2448087" cy="2448087"/>
          </a:xfrm>
          <a:prstGeom prst="rect">
            <a:avLst/>
          </a:prstGeom>
        </p:spPr>
      </p:pic>
      <p:sp>
        <p:nvSpPr>
          <p:cNvPr id="13" name="TextBox 12">
            <a:extLst>
              <a:ext uri="{FF2B5EF4-FFF2-40B4-BE49-F238E27FC236}">
                <a16:creationId xmlns:a16="http://schemas.microsoft.com/office/drawing/2014/main" id="{71B24E5E-F16A-B5F4-A0BD-80F5A66658D6}"/>
              </a:ext>
            </a:extLst>
          </p:cNvPr>
          <p:cNvSpPr txBox="1"/>
          <p:nvPr/>
        </p:nvSpPr>
        <p:spPr>
          <a:xfrm>
            <a:off x="3209131" y="4266664"/>
            <a:ext cx="2448087" cy="954107"/>
          </a:xfrm>
          <a:prstGeom prst="rect">
            <a:avLst/>
          </a:prstGeom>
          <a:noFill/>
        </p:spPr>
        <p:txBody>
          <a:bodyPr wrap="square">
            <a:spAutoFit/>
          </a:bodyPr>
          <a:lstStyle/>
          <a:p>
            <a:pPr marL="0" marR="0">
              <a:spcBef>
                <a:spcPts val="0"/>
              </a:spcBef>
              <a:spcAft>
                <a:spcPts val="0"/>
              </a:spcAft>
            </a:pPr>
            <a:r>
              <a:rPr lang="en-US" sz="1400" b="1"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rPr>
              <a:t>Jeff Mohr, RHU, CLTC</a:t>
            </a:r>
            <a:endParaRPr lang="en-US" sz="14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endParaRPr>
          </a:p>
          <a:p>
            <a:pPr marL="0" marR="0">
              <a:spcBef>
                <a:spcPts val="0"/>
              </a:spcBef>
              <a:spcAft>
                <a:spcPts val="0"/>
              </a:spcAft>
            </a:pPr>
            <a:r>
              <a:rPr lang="en-US" sz="14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rPr>
              <a:t>Chief Executive Officer</a:t>
            </a:r>
          </a:p>
          <a:p>
            <a:pPr marL="0" marR="0">
              <a:spcBef>
                <a:spcPts val="0"/>
              </a:spcBef>
              <a:spcAft>
                <a:spcPts val="0"/>
              </a:spcAft>
            </a:pPr>
            <a:r>
              <a:rPr lang="en-US" sz="14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rPr>
              <a:t>Diversified Brokerage Specialists</a:t>
            </a:r>
          </a:p>
        </p:txBody>
      </p:sp>
      <p:sp>
        <p:nvSpPr>
          <p:cNvPr id="15" name="TextBox 14">
            <a:extLst>
              <a:ext uri="{FF2B5EF4-FFF2-40B4-BE49-F238E27FC236}">
                <a16:creationId xmlns:a16="http://schemas.microsoft.com/office/drawing/2014/main" id="{394D60CB-EE22-1439-62A0-D0C7ABDC86BD}"/>
              </a:ext>
            </a:extLst>
          </p:cNvPr>
          <p:cNvSpPr txBox="1"/>
          <p:nvPr/>
        </p:nvSpPr>
        <p:spPr>
          <a:xfrm>
            <a:off x="3228701" y="1561671"/>
            <a:ext cx="3021270" cy="2369880"/>
          </a:xfrm>
          <a:prstGeom prst="rect">
            <a:avLst/>
          </a:prstGeom>
          <a:noFill/>
        </p:spPr>
        <p:txBody>
          <a:bodyPr wrap="square" rtlCol="0">
            <a:spAutoFit/>
          </a:bodyPr>
          <a:lstStyle/>
          <a:p>
            <a:r>
              <a:rPr lang="en-US" sz="1400" b="1" dirty="0">
                <a:solidFill>
                  <a:schemeClr val="tx2">
                    <a:lumMod val="75000"/>
                  </a:schemeClr>
                </a:solidFill>
                <a:latin typeface="Merriweather" panose="00000500000000000000" pitchFamily="2" charset="0"/>
              </a:rPr>
              <a:t>Joseph S. Cheng, MD, MS</a:t>
            </a:r>
          </a:p>
          <a:p>
            <a:r>
              <a:rPr lang="en-US" sz="1400" dirty="0">
                <a:solidFill>
                  <a:schemeClr val="tx2">
                    <a:lumMod val="75000"/>
                  </a:schemeClr>
                </a:solidFill>
                <a:latin typeface="Merriweather" panose="00000500000000000000" pitchFamily="2" charset="0"/>
              </a:rPr>
              <a:t>2024-2025 AOMC President</a:t>
            </a:r>
          </a:p>
          <a:p>
            <a:pPr algn="l"/>
            <a:r>
              <a:rPr lang="en-US" sz="1400" b="0" i="0" dirty="0">
                <a:solidFill>
                  <a:schemeClr val="tx2">
                    <a:lumMod val="75000"/>
                  </a:schemeClr>
                </a:solidFill>
                <a:effectLst/>
                <a:latin typeface="Merriweather" panose="00000500000000000000" pitchFamily="2" charset="0"/>
              </a:rPr>
              <a:t>Associate Director for UC Gardner Neuroscience Institute, </a:t>
            </a:r>
          </a:p>
          <a:p>
            <a:pPr algn="l"/>
            <a:r>
              <a:rPr lang="en-US" sz="1400" b="0" i="0" dirty="0">
                <a:solidFill>
                  <a:schemeClr val="tx2">
                    <a:lumMod val="75000"/>
                  </a:schemeClr>
                </a:solidFill>
                <a:effectLst/>
                <a:latin typeface="Merriweather" panose="00000500000000000000" pitchFamily="2" charset="0"/>
              </a:rPr>
              <a:t>Frank H. Mayfield Endowed Chair, &amp; Professor,</a:t>
            </a:r>
          </a:p>
          <a:p>
            <a:pPr algn="l"/>
            <a:r>
              <a:rPr lang="en-US" sz="1400" dirty="0" err="1">
                <a:solidFill>
                  <a:schemeClr val="tx2">
                    <a:lumMod val="75000"/>
                  </a:schemeClr>
                </a:solidFill>
                <a:latin typeface="Merriweather" panose="00000500000000000000" pitchFamily="2" charset="0"/>
              </a:rPr>
              <a:t>Deptartment</a:t>
            </a:r>
            <a:r>
              <a:rPr lang="en-US" sz="1400" dirty="0">
                <a:solidFill>
                  <a:schemeClr val="tx2">
                    <a:lumMod val="75000"/>
                  </a:schemeClr>
                </a:solidFill>
                <a:latin typeface="Merriweather" panose="00000500000000000000" pitchFamily="2" charset="0"/>
              </a:rPr>
              <a:t> of </a:t>
            </a:r>
            <a:r>
              <a:rPr lang="en-US" sz="1400" b="0" i="0" dirty="0">
                <a:solidFill>
                  <a:schemeClr val="tx2">
                    <a:lumMod val="75000"/>
                  </a:schemeClr>
                </a:solidFill>
                <a:effectLst/>
                <a:latin typeface="Merriweather" panose="00000500000000000000" pitchFamily="2" charset="0"/>
              </a:rPr>
              <a:t>Neurosurgery, UC College of Medicine</a:t>
            </a:r>
          </a:p>
          <a:p>
            <a:pPr algn="l"/>
            <a:endParaRPr lang="en-US" b="0" i="0" dirty="0">
              <a:effectLst/>
              <a:latin typeface="Open Sans" panose="020B0606030504020204" pitchFamily="34" charset="0"/>
            </a:endParaRPr>
          </a:p>
          <a:p>
            <a:endParaRPr lang="en-US" dirty="0"/>
          </a:p>
        </p:txBody>
      </p:sp>
      <p:sp>
        <p:nvSpPr>
          <p:cNvPr id="17" name="TextBox 16">
            <a:extLst>
              <a:ext uri="{FF2B5EF4-FFF2-40B4-BE49-F238E27FC236}">
                <a16:creationId xmlns:a16="http://schemas.microsoft.com/office/drawing/2014/main" id="{3C4660DC-731F-16A9-1015-4665FC2521A8}"/>
              </a:ext>
            </a:extLst>
          </p:cNvPr>
          <p:cNvSpPr txBox="1"/>
          <p:nvPr/>
        </p:nvSpPr>
        <p:spPr>
          <a:xfrm>
            <a:off x="8779899" y="1561671"/>
            <a:ext cx="3182715" cy="1661993"/>
          </a:xfrm>
          <a:prstGeom prst="rect">
            <a:avLst/>
          </a:prstGeom>
          <a:noFill/>
        </p:spPr>
        <p:txBody>
          <a:bodyPr wrap="square" rtlCol="0">
            <a:spAutoFit/>
          </a:bodyPr>
          <a:lstStyle/>
          <a:p>
            <a:r>
              <a:rPr lang="en-US" sz="1400" b="1" dirty="0">
                <a:solidFill>
                  <a:schemeClr val="tx2">
                    <a:lumMod val="75000"/>
                  </a:schemeClr>
                </a:solidFill>
                <a:latin typeface="Merriweather" panose="00000500000000000000" pitchFamily="2" charset="0"/>
              </a:rPr>
              <a:t>Steve R. Feagins, MD, MBA</a:t>
            </a:r>
          </a:p>
          <a:p>
            <a:r>
              <a:rPr lang="en-US" sz="1400" dirty="0">
                <a:solidFill>
                  <a:schemeClr val="tx2">
                    <a:lumMod val="75000"/>
                  </a:schemeClr>
                </a:solidFill>
                <a:latin typeface="Merriweather" panose="00000500000000000000" pitchFamily="2" charset="0"/>
              </a:rPr>
              <a:t>AOMC Education Committee Chair</a:t>
            </a:r>
          </a:p>
          <a:p>
            <a:r>
              <a:rPr lang="en-US" sz="1400" dirty="0">
                <a:solidFill>
                  <a:schemeClr val="tx2">
                    <a:lumMod val="75000"/>
                  </a:schemeClr>
                </a:solidFill>
                <a:latin typeface="Merriweather" panose="00000500000000000000" pitchFamily="2" charset="0"/>
              </a:rPr>
              <a:t>VP, Medical Affairs &amp; Designated </a:t>
            </a:r>
          </a:p>
          <a:p>
            <a:r>
              <a:rPr lang="en-US" sz="1400" dirty="0">
                <a:solidFill>
                  <a:schemeClr val="tx2">
                    <a:lumMod val="75000"/>
                  </a:schemeClr>
                </a:solidFill>
                <a:latin typeface="Merriweather" panose="00000500000000000000" pitchFamily="2" charset="0"/>
              </a:rPr>
              <a:t>Institutional Official (ACGME), Mercy Health</a:t>
            </a:r>
          </a:p>
          <a:p>
            <a:endParaRPr lang="en-US" dirty="0"/>
          </a:p>
        </p:txBody>
      </p:sp>
      <p:sp>
        <p:nvSpPr>
          <p:cNvPr id="20" name="TextBox 19">
            <a:extLst>
              <a:ext uri="{FF2B5EF4-FFF2-40B4-BE49-F238E27FC236}">
                <a16:creationId xmlns:a16="http://schemas.microsoft.com/office/drawing/2014/main" id="{FB21F7EF-7128-5472-A680-E2D5236E65A8}"/>
              </a:ext>
            </a:extLst>
          </p:cNvPr>
          <p:cNvSpPr txBox="1"/>
          <p:nvPr/>
        </p:nvSpPr>
        <p:spPr>
          <a:xfrm>
            <a:off x="8779899" y="4266664"/>
            <a:ext cx="3199915" cy="954107"/>
          </a:xfrm>
          <a:prstGeom prst="rect">
            <a:avLst/>
          </a:prstGeom>
          <a:noFill/>
        </p:spPr>
        <p:txBody>
          <a:bodyPr wrap="none" rtlCol="0">
            <a:spAutoFit/>
          </a:bodyPr>
          <a:lstStyle/>
          <a:p>
            <a:r>
              <a:rPr lang="en-US" sz="1400" b="1" dirty="0">
                <a:solidFill>
                  <a:schemeClr val="tx2">
                    <a:lumMod val="75000"/>
                  </a:schemeClr>
                </a:solidFill>
                <a:latin typeface="Merriweather" panose="00000500000000000000" pitchFamily="2" charset="0"/>
              </a:rPr>
              <a:t>Rebecca W. Short, MD</a:t>
            </a:r>
          </a:p>
          <a:p>
            <a:r>
              <a:rPr lang="en-US" sz="1400" dirty="0">
                <a:solidFill>
                  <a:schemeClr val="tx2">
                    <a:lumMod val="75000"/>
                  </a:schemeClr>
                </a:solidFill>
                <a:latin typeface="Merriweather" panose="00000500000000000000" pitchFamily="2" charset="0"/>
              </a:rPr>
              <a:t>AOMC Community Outreach Chair</a:t>
            </a:r>
          </a:p>
          <a:p>
            <a:r>
              <a:rPr lang="en-US" sz="1400" dirty="0">
                <a:solidFill>
                  <a:schemeClr val="tx2">
                    <a:lumMod val="75000"/>
                  </a:schemeClr>
                </a:solidFill>
                <a:latin typeface="Merriweather" panose="00000500000000000000" pitchFamily="2" charset="0"/>
              </a:rPr>
              <a:t>Dermatology, Group Health, </a:t>
            </a:r>
          </a:p>
          <a:p>
            <a:r>
              <a:rPr lang="en-US" sz="1400" dirty="0">
                <a:solidFill>
                  <a:schemeClr val="tx2">
                    <a:lumMod val="75000"/>
                  </a:schemeClr>
                </a:solidFill>
                <a:latin typeface="Merriweather" panose="00000500000000000000" pitchFamily="2" charset="0"/>
              </a:rPr>
              <a:t>Trihealth Physician Partners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grpSp>
        <p:nvGrpSpPr>
          <p:cNvPr id="2" name="Group 2"/>
          <p:cNvGrpSpPr/>
          <p:nvPr/>
        </p:nvGrpSpPr>
        <p:grpSpPr>
          <a:xfrm>
            <a:off x="0" y="-7170384"/>
            <a:ext cx="12487275" cy="8356240"/>
            <a:chOff x="-1187910" y="-47625"/>
            <a:chExt cx="4933243" cy="3301231"/>
          </a:xfrm>
        </p:grpSpPr>
        <p:sp>
          <p:nvSpPr>
            <p:cNvPr id="3" name="Freeform 3"/>
            <p:cNvSpPr/>
            <p:nvPr/>
          </p:nvSpPr>
          <p:spPr>
            <a:xfrm>
              <a:off x="-1187910" y="2709334"/>
              <a:ext cx="4933243" cy="544272"/>
            </a:xfrm>
            <a:custGeom>
              <a:avLst/>
              <a:gdLst/>
              <a:ahLst/>
              <a:cxnLst/>
              <a:rect l="l" t="t" r="r" b="b"/>
              <a:pathLst>
                <a:path w="2484741" h="2785119">
                  <a:moveTo>
                    <a:pt x="0" y="0"/>
                  </a:moveTo>
                  <a:lnTo>
                    <a:pt x="2484741" y="0"/>
                  </a:lnTo>
                  <a:lnTo>
                    <a:pt x="2484741" y="2785119"/>
                  </a:lnTo>
                  <a:lnTo>
                    <a:pt x="0" y="2785119"/>
                  </a:lnTo>
                  <a:close/>
                </a:path>
              </a:pathLst>
            </a:custGeom>
            <a:solidFill>
              <a:srgbClr val="11324D"/>
            </a:solidFill>
          </p:spPr>
          <p:txBody>
            <a:bodyPr/>
            <a:lstStyle/>
            <a:p>
              <a:pPr defTabSz="609630"/>
              <a:endParaRPr lang="en-US" sz="1200" dirty="0">
                <a:solidFill>
                  <a:prstClr val="black"/>
                </a:solidFill>
                <a:latin typeface="Calibri"/>
              </a:endParaRPr>
            </a:p>
          </p:txBody>
        </p:sp>
        <p:sp>
          <p:nvSpPr>
            <p:cNvPr id="4" name="TextBox 4"/>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 name="AutoShape 6"/>
          <p:cNvSpPr/>
          <p:nvPr/>
        </p:nvSpPr>
        <p:spPr>
          <a:xfrm>
            <a:off x="685800" y="6162675"/>
            <a:ext cx="5383095" cy="0"/>
          </a:xfrm>
          <a:prstGeom prst="line">
            <a:avLst/>
          </a:prstGeom>
          <a:ln w="9525" cap="flat">
            <a:solidFill>
              <a:srgbClr val="FBF7F0"/>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7" name="AutoShape 7"/>
          <p:cNvSpPr/>
          <p:nvPr/>
        </p:nvSpPr>
        <p:spPr>
          <a:xfrm>
            <a:off x="6068895" y="682625"/>
            <a:ext cx="3066587" cy="0"/>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sp>
        <p:nvSpPr>
          <p:cNvPr id="10" name="TextBox 10"/>
          <p:cNvSpPr txBox="1"/>
          <p:nvPr/>
        </p:nvSpPr>
        <p:spPr>
          <a:xfrm>
            <a:off x="6573642" y="1719126"/>
            <a:ext cx="5242121" cy="3939540"/>
          </a:xfrm>
          <a:prstGeom prst="rect">
            <a:avLst/>
          </a:prstGeom>
        </p:spPr>
        <p:txBody>
          <a:bodyPr wrap="square" lIns="0" tIns="0" rIns="0" bIns="0" rtlCol="0" anchor="t">
            <a:spAutoFit/>
          </a:bodyPr>
          <a:lstStyle/>
          <a:p>
            <a:pPr marL="342900" marR="0" lvl="0" indent="-342900">
              <a:spcBef>
                <a:spcPts val="0"/>
              </a:spcBef>
              <a:spcAft>
                <a:spcPts val="0"/>
              </a:spcAft>
              <a:buFont typeface="Arial" panose="020B0604020202020204" pitchFamily="34" charset="0"/>
              <a:buChar char="•"/>
            </a:pPr>
            <a:r>
              <a:rPr lang="en-US" sz="2200" b="0" i="0" dirty="0">
                <a:solidFill>
                  <a:schemeClr val="tx2">
                    <a:lumMod val="75000"/>
                  </a:schemeClr>
                </a:solidFill>
                <a:effectLst/>
                <a:latin typeface="Merriweather" panose="00000500000000000000" pitchFamily="2" charset="0"/>
              </a:rPr>
              <a:t>Prior conditions, how that changes insurance shopping, what carriers still accept?</a:t>
            </a:r>
          </a:p>
          <a:p>
            <a:pPr marR="0" lvl="0">
              <a:spcBef>
                <a:spcPts val="0"/>
              </a:spcBef>
              <a:spcAft>
                <a:spcPts val="0"/>
              </a:spcAft>
            </a:pPr>
            <a:endParaRPr lang="en-US" sz="2200" b="0" i="0" dirty="0">
              <a:solidFill>
                <a:schemeClr val="tx2">
                  <a:lumMod val="75000"/>
                </a:schemeClr>
              </a:solidFill>
              <a:latin typeface="Merriweather" panose="00000500000000000000" pitchFamily="2" charset="0"/>
            </a:endParaRPr>
          </a:p>
          <a:p>
            <a:pPr marL="342900" marR="0" indent="-342900">
              <a:spcBef>
                <a:spcPts val="0"/>
              </a:spcBef>
              <a:spcAft>
                <a:spcPts val="0"/>
              </a:spcAft>
              <a:buFont typeface="Arial" panose="020B0604020202020204" pitchFamily="34" charset="0"/>
              <a:buChar char="•"/>
            </a:pPr>
            <a:r>
              <a:rPr lang="en-US" sz="22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rPr>
              <a:t>Best options for non-surgical residents?</a:t>
            </a:r>
          </a:p>
          <a:p>
            <a:pPr marL="0" marR="0">
              <a:spcBef>
                <a:spcPts val="0"/>
              </a:spcBef>
              <a:spcAft>
                <a:spcPts val="0"/>
              </a:spcAft>
            </a:pPr>
            <a:endParaRPr lang="en-US" sz="22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2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rPr>
              <a:t>How to choose an insurance company and what to ask when choosing a plan?</a:t>
            </a:r>
          </a:p>
          <a:p>
            <a:pPr marL="0" marR="0">
              <a:spcBef>
                <a:spcPts val="0"/>
              </a:spcBef>
              <a:spcAft>
                <a:spcPts val="0"/>
              </a:spcAft>
            </a:pPr>
            <a:endParaRPr lang="en-US" b="0" i="0" dirty="0">
              <a:solidFill>
                <a:srgbClr val="002060"/>
              </a:solidFill>
              <a:effectLst/>
              <a:latin typeface="National2"/>
            </a:endParaRPr>
          </a:p>
          <a:p>
            <a:pPr marL="0" marR="0">
              <a:spcBef>
                <a:spcPts val="0"/>
              </a:spcBef>
              <a:spcAft>
                <a:spcPts val="0"/>
              </a:spcAft>
            </a:pPr>
            <a:endParaRPr lang="en-US" sz="18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
        <p:nvSpPr>
          <p:cNvPr id="11" name="TextBox 11"/>
          <p:cNvSpPr txBox="1"/>
          <p:nvPr/>
        </p:nvSpPr>
        <p:spPr>
          <a:xfrm>
            <a:off x="685800" y="6242050"/>
            <a:ext cx="1969031" cy="196272"/>
          </a:xfrm>
          <a:prstGeom prst="rect">
            <a:avLst/>
          </a:prstGeom>
        </p:spPr>
        <p:txBody>
          <a:bodyPr lIns="0" tIns="0" rIns="0" bIns="0" rtlCol="0" anchor="t">
            <a:spAutoFit/>
          </a:bodyPr>
          <a:lstStyle/>
          <a:p>
            <a:pPr defTabSz="609630">
              <a:lnSpc>
                <a:spcPts val="1680"/>
              </a:lnSpc>
            </a:pPr>
            <a:r>
              <a:rPr lang="en-US" sz="1200">
                <a:solidFill>
                  <a:srgbClr val="FBF7F0"/>
                </a:solidFill>
                <a:latin typeface="Lato"/>
              </a:rPr>
              <a:t>www.reallygreatsite.com</a:t>
            </a:r>
          </a:p>
        </p:txBody>
      </p:sp>
      <p:sp>
        <p:nvSpPr>
          <p:cNvPr id="12" name="TextBox 11">
            <a:extLst>
              <a:ext uri="{FF2B5EF4-FFF2-40B4-BE49-F238E27FC236}">
                <a16:creationId xmlns:a16="http://schemas.microsoft.com/office/drawing/2014/main" id="{29C5B3C4-AD24-5807-715D-333C64FF320C}"/>
              </a:ext>
            </a:extLst>
          </p:cNvPr>
          <p:cNvSpPr txBox="1"/>
          <p:nvPr/>
        </p:nvSpPr>
        <p:spPr>
          <a:xfrm>
            <a:off x="152660" y="1394467"/>
            <a:ext cx="5849851" cy="4370427"/>
          </a:xfrm>
          <a:prstGeom prst="rect">
            <a:avLst/>
          </a:prstGeom>
          <a:noFill/>
        </p:spPr>
        <p:txBody>
          <a:bodyPr wrap="square">
            <a:spAutoFit/>
          </a:bodyPr>
          <a:lstStyle/>
          <a:p>
            <a:pPr marL="0" marR="0">
              <a:spcBef>
                <a:spcPts val="0"/>
              </a:spcBef>
              <a:spcAft>
                <a:spcPts val="0"/>
              </a:spcAft>
            </a:pPr>
            <a:r>
              <a:rPr lang="en-US" sz="1800" dirty="0">
                <a:solidFill>
                  <a:schemeClr val="bg1"/>
                </a:solidFill>
                <a:effectLst/>
                <a:latin typeface="National2"/>
                <a:ea typeface="Aptos" panose="020B0004020202020204" pitchFamily="34" charset="0"/>
                <a:cs typeface="Aptos" panose="020B0004020202020204" pitchFamily="34" charset="0"/>
              </a:rPr>
              <a:t>.</a:t>
            </a:r>
            <a:endParaRPr lang="en-US" sz="2200" dirty="0">
              <a:solidFill>
                <a:srgbClr val="002060"/>
              </a:solidFill>
              <a:effectLst/>
              <a:latin typeface="Merriweather" panose="00000500000000000000" pitchFamily="2"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US" sz="2200" dirty="0">
                <a:solidFill>
                  <a:schemeClr val="tx2">
                    <a:lumMod val="75000"/>
                  </a:schemeClr>
                </a:solidFill>
                <a:latin typeface="Merriweather" panose="00000500000000000000" pitchFamily="2" charset="0"/>
                <a:ea typeface="Aptos" panose="020B0004020202020204" pitchFamily="34" charset="0"/>
                <a:cs typeface="Aptos" panose="020B0004020202020204" pitchFamily="34" charset="0"/>
              </a:rPr>
              <a:t>S</a:t>
            </a:r>
            <a:r>
              <a:rPr lang="en-US" sz="22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rPr>
              <a:t>hould one buy Disability insurance during residency/ fellowship?</a:t>
            </a:r>
          </a:p>
          <a:p>
            <a:pPr marL="342900" indent="-342900">
              <a:buFont typeface="Arial" panose="020B0604020202020204" pitchFamily="34" charset="0"/>
              <a:buChar char="•"/>
            </a:pPr>
            <a:endParaRPr lang="en-US" sz="22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US" sz="2200" b="0" i="0" dirty="0">
                <a:solidFill>
                  <a:schemeClr val="tx2">
                    <a:lumMod val="75000"/>
                  </a:schemeClr>
                </a:solidFill>
                <a:effectLst/>
                <a:latin typeface="Merriweather" panose="00000500000000000000" pitchFamily="2" charset="0"/>
              </a:rPr>
              <a:t>How does it differ from the "basic" insurance that </a:t>
            </a:r>
            <a:r>
              <a:rPr lang="en-US" sz="2200" dirty="0">
                <a:solidFill>
                  <a:schemeClr val="tx2">
                    <a:lumMod val="75000"/>
                  </a:schemeClr>
                </a:solidFill>
                <a:latin typeface="Merriweather" panose="00000500000000000000" pitchFamily="2" charset="0"/>
              </a:rPr>
              <a:t>my institution </a:t>
            </a:r>
            <a:r>
              <a:rPr lang="en-US" sz="2200" b="0" i="0" dirty="0">
                <a:solidFill>
                  <a:schemeClr val="tx2">
                    <a:lumMod val="75000"/>
                  </a:schemeClr>
                </a:solidFill>
                <a:effectLst/>
                <a:latin typeface="Merriweather" panose="00000500000000000000" pitchFamily="2" charset="0"/>
              </a:rPr>
              <a:t>provides?</a:t>
            </a:r>
            <a:endParaRPr lang="en-US" sz="2200" dirty="0">
              <a:solidFill>
                <a:schemeClr val="tx2">
                  <a:lumMod val="75000"/>
                </a:schemeClr>
              </a:solidFill>
              <a:effectLst/>
              <a:latin typeface="Merriweather" panose="00000500000000000000" pitchFamily="2" charset="0"/>
            </a:endParaRPr>
          </a:p>
          <a:p>
            <a:pPr marL="342900" indent="-342900">
              <a:buFont typeface="Arial" panose="020B0604020202020204" pitchFamily="34" charset="0"/>
              <a:buChar char="•"/>
            </a:pPr>
            <a:endParaRPr lang="en-US" sz="22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2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rPr>
              <a:t>What’s a “good” annual rate to pay? </a:t>
            </a:r>
          </a:p>
          <a:p>
            <a:pPr marL="342900" marR="0" indent="-342900">
              <a:spcBef>
                <a:spcPts val="0"/>
              </a:spcBef>
              <a:spcAft>
                <a:spcPts val="0"/>
              </a:spcAft>
              <a:buFont typeface="Arial" panose="020B0604020202020204" pitchFamily="34" charset="0"/>
              <a:buChar char="•"/>
            </a:pPr>
            <a:endParaRPr lang="en-US" sz="22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endParaRPr>
          </a:p>
          <a:p>
            <a:pPr marL="342900" marR="0" indent="-342900">
              <a:spcBef>
                <a:spcPts val="0"/>
              </a:spcBef>
              <a:spcAft>
                <a:spcPts val="0"/>
              </a:spcAft>
              <a:buFont typeface="Arial" panose="020B0604020202020204" pitchFamily="34" charset="0"/>
              <a:buChar char="•"/>
            </a:pPr>
            <a:r>
              <a:rPr lang="en-US" sz="2200" dirty="0">
                <a:solidFill>
                  <a:schemeClr val="tx2">
                    <a:lumMod val="75000"/>
                  </a:schemeClr>
                </a:solidFill>
                <a:effectLst/>
                <a:latin typeface="Merriweather" panose="00000500000000000000" pitchFamily="2" charset="0"/>
                <a:ea typeface="Aptos" panose="020B0004020202020204" pitchFamily="34" charset="0"/>
                <a:cs typeface="Aptos" panose="020B0004020202020204" pitchFamily="34" charset="0"/>
              </a:rPr>
              <a:t>How much coverage to have (does it matter based on subspecialty)?</a:t>
            </a:r>
          </a:p>
          <a:p>
            <a:pPr marL="0" marR="0">
              <a:spcBef>
                <a:spcPts val="0"/>
              </a:spcBef>
              <a:spcAft>
                <a:spcPts val="0"/>
              </a:spcAft>
            </a:pPr>
            <a:endParaRPr lang="en-US" sz="18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
        <p:nvSpPr>
          <p:cNvPr id="14" name="TextBox 13">
            <a:extLst>
              <a:ext uri="{FF2B5EF4-FFF2-40B4-BE49-F238E27FC236}">
                <a16:creationId xmlns:a16="http://schemas.microsoft.com/office/drawing/2014/main" id="{F8426259-24D9-D5CA-48D7-AA5BBCEF544F}"/>
              </a:ext>
            </a:extLst>
          </p:cNvPr>
          <p:cNvSpPr txBox="1"/>
          <p:nvPr/>
        </p:nvSpPr>
        <p:spPr>
          <a:xfrm>
            <a:off x="1444757" y="7885"/>
            <a:ext cx="9302485" cy="923330"/>
          </a:xfrm>
          <a:prstGeom prst="rect">
            <a:avLst/>
          </a:prstGeom>
          <a:noFill/>
        </p:spPr>
        <p:txBody>
          <a:bodyPr wrap="square">
            <a:spAutoFit/>
          </a:bodyPr>
          <a:lstStyle/>
          <a:p>
            <a:pPr algn="ctr"/>
            <a:r>
              <a:rPr lang="en-US" sz="5400" b="1" dirty="0">
                <a:solidFill>
                  <a:schemeClr val="bg1"/>
                </a:solidFill>
                <a:effectLst/>
                <a:latin typeface="Lato Bold" panose="020F0502020204030203" pitchFamily="34" charset="0"/>
                <a:ea typeface="Lato Bold" panose="020F0502020204030203" pitchFamily="34" charset="0"/>
                <a:cs typeface="Lato Bold" panose="020F0502020204030203" pitchFamily="34" charset="0"/>
              </a:rPr>
              <a:t>Your Questions</a:t>
            </a:r>
            <a:endParaRPr lang="en-US" sz="5400" b="1" dirty="0">
              <a:latin typeface="Lato Bold" panose="020F0502020204030203" pitchFamily="34" charset="0"/>
              <a:ea typeface="Lato Bold" panose="020F0502020204030203" pitchFamily="34" charset="0"/>
              <a:cs typeface="Lato Bold" panose="020F0502020204030203" pitchFamily="34" charset="0"/>
            </a:endParaRPr>
          </a:p>
        </p:txBody>
      </p:sp>
      <p:sp>
        <p:nvSpPr>
          <p:cNvPr id="5" name="AutoShape 2">
            <a:extLst>
              <a:ext uri="{FF2B5EF4-FFF2-40B4-BE49-F238E27FC236}">
                <a16:creationId xmlns:a16="http://schemas.microsoft.com/office/drawing/2014/main" id="{BFDBFF9F-2732-4F47-CD17-11ED6C556608}"/>
              </a:ext>
            </a:extLst>
          </p:cNvPr>
          <p:cNvSpPr/>
          <p:nvPr/>
        </p:nvSpPr>
        <p:spPr>
          <a:xfrm>
            <a:off x="685800" y="6165850"/>
            <a:ext cx="10799064" cy="70358"/>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3" name="AutoShape 3"/>
          <p:cNvSpPr/>
          <p:nvPr/>
        </p:nvSpPr>
        <p:spPr>
          <a:xfrm rot="-5400000">
            <a:off x="3901453" y="3600209"/>
            <a:ext cx="5145449" cy="0"/>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7" name="Group 7"/>
          <p:cNvGrpSpPr/>
          <p:nvPr/>
        </p:nvGrpSpPr>
        <p:grpSpPr>
          <a:xfrm rot="5400000">
            <a:off x="5620750" y="-5620750"/>
            <a:ext cx="950500" cy="12192000"/>
            <a:chOff x="0" y="0"/>
            <a:chExt cx="158718" cy="2616843"/>
          </a:xfrm>
        </p:grpSpPr>
        <p:sp>
          <p:nvSpPr>
            <p:cNvPr id="8" name="Freeform 8"/>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close/>
                </a:path>
              </a:pathLst>
            </a:custGeom>
            <a:solidFill>
              <a:srgbClr val="11324D"/>
            </a:solidFill>
          </p:spPr>
          <p:txBody>
            <a:bodyPr/>
            <a:lstStyle/>
            <a:p>
              <a:pPr defTabSz="609630"/>
              <a:endParaRPr lang="en-US" sz="1200">
                <a:solidFill>
                  <a:prstClr val="black"/>
                </a:solidFill>
                <a:latin typeface="Calibri"/>
              </a:endParaRPr>
            </a:p>
          </p:txBody>
        </p:sp>
        <p:sp>
          <p:nvSpPr>
            <p:cNvPr id="9" name="TextBox 9"/>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p:nvPr/>
        </p:nvSpPr>
        <p:spPr>
          <a:xfrm>
            <a:off x="888754" y="76985"/>
            <a:ext cx="11242575" cy="716478"/>
          </a:xfrm>
          <a:prstGeom prst="rect">
            <a:avLst/>
          </a:prstGeom>
        </p:spPr>
        <p:txBody>
          <a:bodyPr wrap="square" lIns="0" tIns="0" rIns="0" bIns="0" rtlCol="0" anchor="t">
            <a:spAutoFit/>
          </a:bodyPr>
          <a:lstStyle/>
          <a:p>
            <a:pPr defTabSz="609630">
              <a:lnSpc>
                <a:spcPts val="6160"/>
              </a:lnSpc>
            </a:pPr>
            <a:r>
              <a:rPr lang="en-US" sz="3600" dirty="0">
                <a:solidFill>
                  <a:schemeClr val="bg1"/>
                </a:solidFill>
                <a:latin typeface="Lato Bold"/>
              </a:rPr>
              <a:t>What You Have Now        vs.      Individual Coverage </a:t>
            </a:r>
          </a:p>
        </p:txBody>
      </p:sp>
      <p:sp>
        <p:nvSpPr>
          <p:cNvPr id="15" name="TextBox 15"/>
          <p:cNvSpPr txBox="1"/>
          <p:nvPr/>
        </p:nvSpPr>
        <p:spPr>
          <a:xfrm>
            <a:off x="266842" y="1362972"/>
            <a:ext cx="6101195" cy="5493812"/>
          </a:xfrm>
          <a:prstGeom prst="rect">
            <a:avLst/>
          </a:prstGeom>
        </p:spPr>
        <p:txBody>
          <a:bodyPr wrap="square" lIns="0" tIns="0" rIns="0" bIns="0" rtlCol="0" anchor="t">
            <a:spAutoFit/>
          </a:bodyPr>
          <a:lstStyle/>
          <a:p>
            <a:r>
              <a:rPr lang="en-US" sz="2400" b="1" i="0" dirty="0">
                <a:solidFill>
                  <a:srgbClr val="00B0F0"/>
                </a:solidFill>
                <a:effectLst/>
                <a:latin typeface="Merriweather" panose="00000500000000000000" pitchFamily="2" charset="0"/>
              </a:rPr>
              <a:t>Group Long-Term Disability Insurance</a:t>
            </a:r>
          </a:p>
          <a:p>
            <a:r>
              <a:rPr lang="en-US" b="0" i="0" dirty="0">
                <a:solidFill>
                  <a:schemeClr val="tx2">
                    <a:lumMod val="75000"/>
                  </a:schemeClr>
                </a:solidFill>
                <a:effectLst/>
                <a:latin typeface="Merriweather" panose="00000500000000000000" pitchFamily="2" charset="0"/>
              </a:rPr>
              <a:t> </a:t>
            </a:r>
          </a:p>
          <a:p>
            <a:pPr marL="285750" indent="-285750">
              <a:lnSpc>
                <a:spcPct val="150000"/>
              </a:lnSpc>
              <a:buFont typeface="Arial" panose="020B0604020202020204" pitchFamily="34" charset="0"/>
              <a:buChar char="•"/>
            </a:pPr>
            <a:r>
              <a:rPr lang="en-US" dirty="0">
                <a:solidFill>
                  <a:schemeClr val="tx2">
                    <a:lumMod val="75000"/>
                  </a:schemeClr>
                </a:solidFill>
                <a:latin typeface="Merriweather" panose="00000500000000000000" pitchFamily="2" charset="0"/>
              </a:rPr>
              <a:t>T</a:t>
            </a:r>
            <a:r>
              <a:rPr lang="en-US" b="0" i="0" dirty="0">
                <a:solidFill>
                  <a:schemeClr val="tx2">
                    <a:lumMod val="75000"/>
                  </a:schemeClr>
                </a:solidFill>
                <a:effectLst/>
                <a:latin typeface="Merriweather" panose="00000500000000000000" pitchFamily="2" charset="0"/>
              </a:rPr>
              <a:t>ypically paid by your employer</a:t>
            </a:r>
          </a:p>
          <a:p>
            <a:pPr marL="285750" indent="-285750">
              <a:lnSpc>
                <a:spcPct val="150000"/>
              </a:lnSpc>
              <a:buFont typeface="Arial" panose="020B0604020202020204" pitchFamily="34" charset="0"/>
              <a:buChar char="•"/>
            </a:pPr>
            <a:r>
              <a:rPr lang="en-US" b="0" i="0" dirty="0">
                <a:solidFill>
                  <a:schemeClr val="tx2">
                    <a:lumMod val="75000"/>
                  </a:schemeClr>
                </a:solidFill>
                <a:effectLst/>
                <a:latin typeface="Merriweather" panose="00000500000000000000" pitchFamily="2" charset="0"/>
              </a:rPr>
              <a:t>Covers a percentage of your base salary </a:t>
            </a:r>
            <a:r>
              <a:rPr lang="en-US" b="0" i="1" dirty="0">
                <a:solidFill>
                  <a:schemeClr val="tx2">
                    <a:lumMod val="75000"/>
                  </a:schemeClr>
                </a:solidFill>
                <a:effectLst/>
                <a:latin typeface="Merriweather" panose="00000500000000000000" pitchFamily="2" charset="0"/>
              </a:rPr>
              <a:t>for as long as you remain in your position</a:t>
            </a:r>
          </a:p>
          <a:p>
            <a:pPr marL="285750" indent="-285750">
              <a:lnSpc>
                <a:spcPct val="150000"/>
              </a:lnSpc>
              <a:buFont typeface="Arial" panose="020B0604020202020204" pitchFamily="34" charset="0"/>
              <a:buChar char="•"/>
            </a:pPr>
            <a:r>
              <a:rPr lang="en-US" dirty="0">
                <a:solidFill>
                  <a:schemeClr val="tx2">
                    <a:lumMod val="75000"/>
                  </a:schemeClr>
                </a:solidFill>
                <a:latin typeface="Merriweather" panose="00000500000000000000" pitchFamily="2" charset="0"/>
              </a:rPr>
              <a:t>T</a:t>
            </a:r>
            <a:r>
              <a:rPr lang="en-US" b="0" i="0" dirty="0">
                <a:solidFill>
                  <a:schemeClr val="tx2">
                    <a:lumMod val="75000"/>
                  </a:schemeClr>
                </a:solidFill>
                <a:effectLst/>
                <a:latin typeface="Merriweather" panose="00000500000000000000" pitchFamily="2" charset="0"/>
              </a:rPr>
              <a:t>ypically have significant limitations on what they cover </a:t>
            </a:r>
          </a:p>
          <a:p>
            <a:pPr marL="285750" indent="-285750">
              <a:lnSpc>
                <a:spcPct val="150000"/>
              </a:lnSpc>
              <a:buFont typeface="Arial" panose="020B0604020202020204" pitchFamily="34" charset="0"/>
              <a:buChar char="•"/>
            </a:pPr>
            <a:r>
              <a:rPr lang="en-US" b="0" i="0" dirty="0">
                <a:solidFill>
                  <a:schemeClr val="tx2">
                    <a:lumMod val="75000"/>
                  </a:schemeClr>
                </a:solidFill>
                <a:effectLst/>
                <a:latin typeface="Merriweather" panose="00000500000000000000" pitchFamily="2" charset="0"/>
              </a:rPr>
              <a:t>Typically not portable</a:t>
            </a:r>
          </a:p>
          <a:p>
            <a:pPr marL="285750" indent="-285750">
              <a:lnSpc>
                <a:spcPct val="150000"/>
              </a:lnSpc>
              <a:buFont typeface="Arial" panose="020B0604020202020204" pitchFamily="34" charset="0"/>
              <a:buChar char="•"/>
            </a:pPr>
            <a:r>
              <a:rPr lang="en-US" b="0" i="0" dirty="0">
                <a:solidFill>
                  <a:schemeClr val="tx2">
                    <a:lumMod val="75000"/>
                  </a:schemeClr>
                </a:solidFill>
                <a:effectLst/>
                <a:latin typeface="Merriweather" panose="00000500000000000000" pitchFamily="2" charset="0"/>
              </a:rPr>
              <a:t>If your employer pays for the policy, the benefit comes to you as taxable income</a:t>
            </a:r>
          </a:p>
          <a:p>
            <a:pPr marL="285750" indent="-285750">
              <a:lnSpc>
                <a:spcPct val="150000"/>
              </a:lnSpc>
              <a:buFont typeface="Arial" panose="020B0604020202020204" pitchFamily="34" charset="0"/>
              <a:buChar char="•"/>
            </a:pPr>
            <a:r>
              <a:rPr lang="en-US" sz="1800" dirty="0">
                <a:solidFill>
                  <a:schemeClr val="tx2">
                    <a:lumMod val="75000"/>
                  </a:schemeClr>
                </a:solidFill>
                <a:latin typeface="Merriweather" panose="00000500000000000000" pitchFamily="2" charset="0"/>
                <a:ea typeface="Aptos" panose="020B0004020202020204" pitchFamily="34" charset="0"/>
                <a:cs typeface="Aptos" panose="020B0004020202020204" pitchFamily="34" charset="0"/>
              </a:rPr>
              <a:t>Can be </a:t>
            </a:r>
            <a:r>
              <a:rPr lang="en-US" dirty="0">
                <a:solidFill>
                  <a:schemeClr val="tx2">
                    <a:lumMod val="75000"/>
                  </a:schemeClr>
                </a:solidFill>
                <a:latin typeface="Merriweather" panose="00000500000000000000" pitchFamily="2" charset="0"/>
                <a:ea typeface="Aptos" panose="020B0004020202020204" pitchFamily="34" charset="0"/>
                <a:cs typeface="Aptos" panose="020B0004020202020204" pitchFamily="34" charset="0"/>
              </a:rPr>
              <a:t>more challenging to qualify for benefits</a:t>
            </a:r>
          </a:p>
          <a:p>
            <a:pPr marL="285750" indent="-285750">
              <a:lnSpc>
                <a:spcPct val="150000"/>
              </a:lnSpc>
              <a:buFont typeface="Arial" panose="020B0604020202020204" pitchFamily="34" charset="0"/>
              <a:buChar char="•"/>
            </a:pPr>
            <a:r>
              <a:rPr lang="en-US" dirty="0">
                <a:solidFill>
                  <a:schemeClr val="tx2">
                    <a:lumMod val="75000"/>
                  </a:schemeClr>
                </a:solidFill>
                <a:latin typeface="Merriweather" panose="00000500000000000000" pitchFamily="2" charset="0"/>
                <a:ea typeface="Aptos" panose="020B0004020202020204" pitchFamily="34" charset="0"/>
                <a:cs typeface="Aptos" panose="020B0004020202020204" pitchFamily="34" charset="0"/>
              </a:rPr>
              <a:t>Restrictions on Mental/Nervous Condition Benefits</a:t>
            </a:r>
          </a:p>
          <a:p>
            <a:pPr marL="285750" indent="-285750">
              <a:lnSpc>
                <a:spcPct val="150000"/>
              </a:lnSpc>
              <a:buFont typeface="Arial" panose="020B0604020202020204" pitchFamily="34" charset="0"/>
              <a:buChar char="•"/>
            </a:pPr>
            <a:r>
              <a:rPr lang="en-US" dirty="0">
                <a:solidFill>
                  <a:schemeClr val="tx2">
                    <a:lumMod val="75000"/>
                  </a:schemeClr>
                </a:solidFill>
                <a:latin typeface="Merriweather" panose="00000500000000000000" pitchFamily="2" charset="0"/>
                <a:ea typeface="Aptos" panose="020B0004020202020204" pitchFamily="34" charset="0"/>
                <a:cs typeface="Aptos" panose="020B0004020202020204" pitchFamily="34" charset="0"/>
              </a:rPr>
              <a:t>Rehabilitation Contingencies</a:t>
            </a:r>
          </a:p>
          <a:p>
            <a:pPr marL="285750" indent="-285750">
              <a:buFont typeface="Arial" panose="020B0604020202020204" pitchFamily="34" charset="0"/>
              <a:buChar char="•"/>
            </a:pP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12" name="TextBox 11">
            <a:extLst>
              <a:ext uri="{FF2B5EF4-FFF2-40B4-BE49-F238E27FC236}">
                <a16:creationId xmlns:a16="http://schemas.microsoft.com/office/drawing/2014/main" id="{AFFA20B3-037C-59F0-11FE-D86D8CAB08F9}"/>
              </a:ext>
            </a:extLst>
          </p:cNvPr>
          <p:cNvSpPr txBox="1"/>
          <p:nvPr/>
        </p:nvSpPr>
        <p:spPr>
          <a:xfrm>
            <a:off x="6580318" y="1362972"/>
            <a:ext cx="5621288" cy="4804329"/>
          </a:xfrm>
          <a:prstGeom prst="rect">
            <a:avLst/>
          </a:prstGeom>
          <a:noFill/>
        </p:spPr>
        <p:txBody>
          <a:bodyPr wrap="square">
            <a:spAutoFit/>
          </a:bodyPr>
          <a:lstStyle/>
          <a:p>
            <a:r>
              <a:rPr lang="en-US" sz="2400" b="1" i="0" dirty="0">
                <a:solidFill>
                  <a:srgbClr val="00B0F0"/>
                </a:solidFill>
                <a:effectLst/>
                <a:latin typeface="Merriweather" panose="00000500000000000000" pitchFamily="2" charset="0"/>
              </a:rPr>
              <a:t>Private Individual Disability Insurance</a:t>
            </a:r>
            <a:r>
              <a:rPr lang="en-US" sz="2400" b="0" i="0" dirty="0">
                <a:solidFill>
                  <a:srgbClr val="00B0F0"/>
                </a:solidFill>
                <a:effectLst/>
                <a:latin typeface="Merriweather" panose="00000500000000000000" pitchFamily="2" charset="0"/>
              </a:rPr>
              <a:t> </a:t>
            </a:r>
          </a:p>
          <a:p>
            <a:endParaRPr lang="en-US" b="0" i="0" dirty="0">
              <a:solidFill>
                <a:schemeClr val="tx2">
                  <a:lumMod val="75000"/>
                </a:schemeClr>
              </a:solidFill>
              <a:effectLst/>
              <a:latin typeface="Merriweather" panose="00000500000000000000" pitchFamily="2" charset="0"/>
            </a:endParaRPr>
          </a:p>
          <a:p>
            <a:pPr marL="285750" indent="-285750">
              <a:lnSpc>
                <a:spcPct val="150000"/>
              </a:lnSpc>
              <a:buFont typeface="Arial" panose="020B0604020202020204" pitchFamily="34" charset="0"/>
              <a:buChar char="•"/>
            </a:pPr>
            <a:r>
              <a:rPr lang="en-US" dirty="0">
                <a:solidFill>
                  <a:schemeClr val="tx2">
                    <a:lumMod val="75000"/>
                  </a:schemeClr>
                </a:solidFill>
                <a:latin typeface="Merriweather" panose="00000500000000000000" pitchFamily="2" charset="0"/>
              </a:rPr>
              <a:t>O</a:t>
            </a:r>
            <a:r>
              <a:rPr lang="en-US" b="0" i="0" dirty="0">
                <a:solidFill>
                  <a:schemeClr val="tx2">
                    <a:lumMod val="75000"/>
                  </a:schemeClr>
                </a:solidFill>
                <a:effectLst/>
                <a:latin typeface="Merriweather" panose="00000500000000000000" pitchFamily="2" charset="0"/>
              </a:rPr>
              <a:t>btained by and paid for by you</a:t>
            </a:r>
          </a:p>
          <a:p>
            <a:pPr marL="285750" indent="-285750">
              <a:lnSpc>
                <a:spcPct val="150000"/>
              </a:lnSpc>
              <a:buFont typeface="Arial" panose="020B0604020202020204" pitchFamily="34" charset="0"/>
              <a:buChar char="•"/>
            </a:pPr>
            <a:r>
              <a:rPr lang="en-US" b="0" i="0" dirty="0">
                <a:solidFill>
                  <a:schemeClr val="tx2">
                    <a:lumMod val="75000"/>
                  </a:schemeClr>
                </a:solidFill>
                <a:effectLst/>
                <a:latin typeface="Merriweather" panose="00000500000000000000" pitchFamily="2" charset="0"/>
              </a:rPr>
              <a:t>Offers the most comprehensive coverage with the strongest language. </a:t>
            </a:r>
          </a:p>
          <a:p>
            <a:pPr marL="285750" indent="-285750">
              <a:lnSpc>
                <a:spcPct val="150000"/>
              </a:lnSpc>
              <a:buFont typeface="Arial" panose="020B0604020202020204" pitchFamily="34" charset="0"/>
              <a:buChar char="•"/>
            </a:pPr>
            <a:r>
              <a:rPr lang="en-US" dirty="0">
                <a:solidFill>
                  <a:schemeClr val="tx2">
                    <a:lumMod val="75000"/>
                  </a:schemeClr>
                </a:solidFill>
                <a:latin typeface="Merriweather" panose="00000500000000000000" pitchFamily="2" charset="0"/>
              </a:rPr>
              <a:t>S</a:t>
            </a:r>
            <a:r>
              <a:rPr lang="en-US" b="0" i="0" dirty="0">
                <a:solidFill>
                  <a:schemeClr val="tx2">
                    <a:lumMod val="75000"/>
                  </a:schemeClr>
                </a:solidFill>
                <a:effectLst/>
                <a:latin typeface="Merriweather" panose="00000500000000000000" pitchFamily="2" charset="0"/>
              </a:rPr>
              <a:t>tays with you throughout your career</a:t>
            </a:r>
          </a:p>
          <a:p>
            <a:pPr marL="285750" indent="-285750">
              <a:lnSpc>
                <a:spcPct val="150000"/>
              </a:lnSpc>
              <a:buFont typeface="Arial" panose="020B0604020202020204" pitchFamily="34" charset="0"/>
              <a:buChar char="•"/>
            </a:pPr>
            <a:r>
              <a:rPr lang="en-US" b="0" i="0" dirty="0">
                <a:solidFill>
                  <a:schemeClr val="tx2">
                    <a:lumMod val="75000"/>
                  </a:schemeClr>
                </a:solidFill>
                <a:effectLst/>
                <a:latin typeface="Merriweather" panose="00000500000000000000" pitchFamily="2" charset="0"/>
              </a:rPr>
              <a:t>Tailored to your needs and can take into account all sources of income</a:t>
            </a:r>
          </a:p>
          <a:p>
            <a:pPr marL="285750" indent="-285750">
              <a:lnSpc>
                <a:spcPct val="150000"/>
              </a:lnSpc>
              <a:buFont typeface="Arial" panose="020B0604020202020204" pitchFamily="34" charset="0"/>
              <a:buChar char="•"/>
            </a:pPr>
            <a:r>
              <a:rPr lang="en-US" b="0" i="0" dirty="0">
                <a:solidFill>
                  <a:schemeClr val="tx2">
                    <a:lumMod val="75000"/>
                  </a:schemeClr>
                </a:solidFill>
                <a:effectLst/>
                <a:latin typeface="Merriweather" panose="00000500000000000000" pitchFamily="2" charset="0"/>
              </a:rPr>
              <a:t>The policy’s benefit is tax-free</a:t>
            </a:r>
            <a:endParaRPr lang="en-US" dirty="0">
              <a:solidFill>
                <a:schemeClr val="tx2">
                  <a:lumMod val="75000"/>
                </a:schemeClr>
              </a:solidFill>
              <a:latin typeface="Merriweather" panose="00000500000000000000" pitchFamily="2" charset="0"/>
            </a:endParaRPr>
          </a:p>
          <a:p>
            <a:pPr marL="285750" indent="-285750">
              <a:lnSpc>
                <a:spcPct val="150000"/>
              </a:lnSpc>
              <a:buFont typeface="Arial" panose="020B0604020202020204" pitchFamily="34" charset="0"/>
              <a:buChar char="•"/>
            </a:pPr>
            <a:r>
              <a:rPr lang="en-US" b="0" i="0" dirty="0">
                <a:solidFill>
                  <a:schemeClr val="tx2">
                    <a:lumMod val="75000"/>
                  </a:schemeClr>
                </a:solidFill>
                <a:effectLst/>
                <a:latin typeface="Merriweather" panose="00000500000000000000" pitchFamily="2" charset="0"/>
              </a:rPr>
              <a:t>Riders, or building blocks of the policy, create the total package tailored to your needs. </a:t>
            </a:r>
            <a:endParaRPr lang="en-US" dirty="0">
              <a:solidFill>
                <a:schemeClr val="tx2">
                  <a:lumMod val="75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a:extLst>
            <a:ext uri="{FF2B5EF4-FFF2-40B4-BE49-F238E27FC236}">
              <a16:creationId xmlns:a16="http://schemas.microsoft.com/office/drawing/2014/main" id="{89408F77-ABA2-BBE1-3865-DCADF098005B}"/>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ADDD7E31-CD3A-C37C-492B-304035DD7DA5}"/>
              </a:ext>
            </a:extLst>
          </p:cNvPr>
          <p:cNvGrpSpPr/>
          <p:nvPr/>
        </p:nvGrpSpPr>
        <p:grpSpPr>
          <a:xfrm rot="5400000">
            <a:off x="2363266" y="-2363265"/>
            <a:ext cx="1161744" cy="5888275"/>
            <a:chOff x="0" y="0"/>
            <a:chExt cx="158718" cy="2616843"/>
          </a:xfrm>
        </p:grpSpPr>
        <p:sp>
          <p:nvSpPr>
            <p:cNvPr id="8" name="Freeform 8">
              <a:extLst>
                <a:ext uri="{FF2B5EF4-FFF2-40B4-BE49-F238E27FC236}">
                  <a16:creationId xmlns:a16="http://schemas.microsoft.com/office/drawing/2014/main" id="{E63408C4-0817-1FC2-8BBE-CBAB8601A4BF}"/>
                </a:ext>
              </a:extLst>
            </p:cNvPr>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close/>
                </a:path>
              </a:pathLst>
            </a:custGeom>
            <a:solidFill>
              <a:srgbClr val="11324D"/>
            </a:solidFill>
          </p:spPr>
          <p:txBody>
            <a:bodyPr/>
            <a:lstStyle/>
            <a:p>
              <a:pPr defTabSz="609630"/>
              <a:endParaRPr lang="en-US" sz="1200">
                <a:solidFill>
                  <a:prstClr val="black"/>
                </a:solidFill>
                <a:latin typeface="Calibri"/>
              </a:endParaRPr>
            </a:p>
          </p:txBody>
        </p:sp>
        <p:sp>
          <p:nvSpPr>
            <p:cNvPr id="9" name="TextBox 9">
              <a:extLst>
                <a:ext uri="{FF2B5EF4-FFF2-40B4-BE49-F238E27FC236}">
                  <a16:creationId xmlns:a16="http://schemas.microsoft.com/office/drawing/2014/main" id="{D7104859-9C2E-66BE-AFDB-373717424DA5}"/>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a:extLst>
              <a:ext uri="{FF2B5EF4-FFF2-40B4-BE49-F238E27FC236}">
                <a16:creationId xmlns:a16="http://schemas.microsoft.com/office/drawing/2014/main" id="{F982AF69-80E4-10CA-C2BD-A2034757B64F}"/>
              </a:ext>
            </a:extLst>
          </p:cNvPr>
          <p:cNvSpPr txBox="1"/>
          <p:nvPr/>
        </p:nvSpPr>
        <p:spPr>
          <a:xfrm>
            <a:off x="983696" y="200878"/>
            <a:ext cx="5303130" cy="1511568"/>
          </a:xfrm>
          <a:prstGeom prst="rect">
            <a:avLst/>
          </a:prstGeom>
        </p:spPr>
        <p:txBody>
          <a:bodyPr wrap="square" lIns="0" tIns="0" rIns="0" bIns="0" rtlCol="0" anchor="t">
            <a:spAutoFit/>
          </a:bodyPr>
          <a:lstStyle/>
          <a:p>
            <a:pPr defTabSz="609630">
              <a:lnSpc>
                <a:spcPts val="6160"/>
              </a:lnSpc>
            </a:pPr>
            <a:r>
              <a:rPr lang="en-US" sz="4400" dirty="0">
                <a:solidFill>
                  <a:schemeClr val="bg1"/>
                </a:solidFill>
                <a:latin typeface="Lato Bold"/>
              </a:rPr>
              <a:t>Terms to Know</a:t>
            </a:r>
          </a:p>
          <a:p>
            <a:pPr defTabSz="609630">
              <a:lnSpc>
                <a:spcPts val="6160"/>
              </a:lnSpc>
            </a:pPr>
            <a:endParaRPr lang="en-US" sz="4400" dirty="0">
              <a:solidFill>
                <a:srgbClr val="8C7F57"/>
              </a:solidFill>
              <a:latin typeface="Lato Bold"/>
            </a:endParaRPr>
          </a:p>
        </p:txBody>
      </p:sp>
      <p:sp>
        <p:nvSpPr>
          <p:cNvPr id="15" name="TextBox 15">
            <a:extLst>
              <a:ext uri="{FF2B5EF4-FFF2-40B4-BE49-F238E27FC236}">
                <a16:creationId xmlns:a16="http://schemas.microsoft.com/office/drawing/2014/main" id="{4BB74EA1-8EEF-BACE-CD47-906619B9EABE}"/>
              </a:ext>
            </a:extLst>
          </p:cNvPr>
          <p:cNvSpPr txBox="1"/>
          <p:nvPr/>
        </p:nvSpPr>
        <p:spPr>
          <a:xfrm>
            <a:off x="435056" y="1550531"/>
            <a:ext cx="10588544" cy="5201424"/>
          </a:xfrm>
          <a:prstGeom prst="rect">
            <a:avLst/>
          </a:prstGeom>
        </p:spPr>
        <p:txBody>
          <a:bodyPr wrap="square" lIns="0" tIns="0" rIns="0" bIns="0" rtlCol="0" anchor="t">
            <a:spAutoFit/>
          </a:bodyPr>
          <a:lstStyle/>
          <a:p>
            <a:pPr algn="l" fontAlgn="base"/>
            <a:r>
              <a:rPr lang="en-US" b="1" i="0" dirty="0">
                <a:solidFill>
                  <a:schemeClr val="tx2">
                    <a:lumMod val="75000"/>
                  </a:schemeClr>
                </a:solidFill>
                <a:effectLst/>
                <a:latin typeface="Merriweather" panose="00000500000000000000" pitchFamily="2" charset="0"/>
              </a:rPr>
              <a:t>Riders: </a:t>
            </a:r>
            <a:r>
              <a:rPr lang="en-US" b="0" i="0" dirty="0">
                <a:solidFill>
                  <a:schemeClr val="tx2">
                    <a:lumMod val="75000"/>
                  </a:schemeClr>
                </a:solidFill>
                <a:effectLst/>
                <a:latin typeface="Merriweather" panose="00000500000000000000" pitchFamily="2" charset="0"/>
              </a:rPr>
              <a:t>These are the building blocks of a policy. </a:t>
            </a:r>
            <a:r>
              <a:rPr lang="en-US" dirty="0">
                <a:solidFill>
                  <a:schemeClr val="tx2">
                    <a:lumMod val="75000"/>
                  </a:schemeClr>
                </a:solidFill>
                <a:latin typeface="Merriweather" panose="00000500000000000000" pitchFamily="2" charset="0"/>
              </a:rPr>
              <a:t>Allow you to </a:t>
            </a:r>
            <a:r>
              <a:rPr lang="en-US" b="0" i="0" dirty="0">
                <a:solidFill>
                  <a:schemeClr val="tx2">
                    <a:lumMod val="75000"/>
                  </a:schemeClr>
                </a:solidFill>
                <a:effectLst/>
                <a:latin typeface="Merriweather" panose="00000500000000000000" pitchFamily="2" charset="0"/>
              </a:rPr>
              <a:t>create the total package tailored to your needs. </a:t>
            </a:r>
          </a:p>
          <a:p>
            <a:pPr algn="l" fontAlgn="base"/>
            <a:endParaRPr lang="en-US" b="0" i="0" dirty="0">
              <a:solidFill>
                <a:schemeClr val="tx2">
                  <a:lumMod val="75000"/>
                </a:schemeClr>
              </a:solidFill>
              <a:effectLst/>
              <a:latin typeface="Merriweather" panose="00000500000000000000" pitchFamily="2" charset="0"/>
            </a:endParaRPr>
          </a:p>
          <a:p>
            <a:pPr algn="l" fontAlgn="base"/>
            <a:r>
              <a:rPr lang="en-US" b="1" i="0" dirty="0">
                <a:solidFill>
                  <a:schemeClr val="tx2">
                    <a:lumMod val="75000"/>
                  </a:schemeClr>
                </a:solidFill>
                <a:effectLst/>
                <a:latin typeface="Merriweather" panose="00000500000000000000" pitchFamily="2" charset="0"/>
              </a:rPr>
              <a:t>Own Occupation/Specialty Specific</a:t>
            </a:r>
            <a:r>
              <a:rPr lang="en-US" b="0" i="0" dirty="0">
                <a:solidFill>
                  <a:schemeClr val="tx2">
                    <a:lumMod val="75000"/>
                  </a:schemeClr>
                </a:solidFill>
                <a:effectLst/>
                <a:latin typeface="Merriweather" panose="00000500000000000000" pitchFamily="2" charset="0"/>
              </a:rPr>
              <a:t>: This language means if you cannot perform what you were specifically educated and trained to perform, you qualify as disabled and are therefore entitled to receive benefits </a:t>
            </a:r>
            <a:r>
              <a:rPr lang="en-US" b="1" i="1" dirty="0">
                <a:solidFill>
                  <a:schemeClr val="tx2">
                    <a:lumMod val="75000"/>
                  </a:schemeClr>
                </a:solidFill>
                <a:effectLst/>
                <a:latin typeface="Merriweather" panose="00000500000000000000" pitchFamily="2" charset="0"/>
              </a:rPr>
              <a:t>regardless</a:t>
            </a:r>
            <a:r>
              <a:rPr lang="en-US" b="0" i="1" dirty="0">
                <a:solidFill>
                  <a:schemeClr val="tx2">
                    <a:lumMod val="75000"/>
                  </a:schemeClr>
                </a:solidFill>
                <a:effectLst/>
                <a:latin typeface="Merriweather" panose="00000500000000000000" pitchFamily="2" charset="0"/>
              </a:rPr>
              <a:t> </a:t>
            </a:r>
            <a:r>
              <a:rPr lang="en-US" b="0" i="0" dirty="0">
                <a:solidFill>
                  <a:schemeClr val="tx2">
                    <a:lumMod val="75000"/>
                  </a:schemeClr>
                </a:solidFill>
                <a:effectLst/>
                <a:latin typeface="Merriweather" panose="00000500000000000000" pitchFamily="2" charset="0"/>
              </a:rPr>
              <a:t>of whether you are employed in another occupation. </a:t>
            </a:r>
            <a:endParaRPr lang="en-US" dirty="0">
              <a:solidFill>
                <a:schemeClr val="tx2">
                  <a:lumMod val="75000"/>
                </a:schemeClr>
              </a:solidFill>
              <a:latin typeface="Merriweather" panose="00000500000000000000" pitchFamily="2" charset="0"/>
            </a:endParaRPr>
          </a:p>
          <a:p>
            <a:pPr algn="l" fontAlgn="base"/>
            <a:endParaRPr lang="en-US" b="1" i="0" dirty="0">
              <a:solidFill>
                <a:schemeClr val="tx2">
                  <a:lumMod val="75000"/>
                </a:schemeClr>
              </a:solidFill>
              <a:effectLst/>
              <a:latin typeface="Merriweather" panose="00000500000000000000" pitchFamily="2" charset="0"/>
            </a:endParaRPr>
          </a:p>
          <a:p>
            <a:pPr algn="l" fontAlgn="base"/>
            <a:r>
              <a:rPr lang="en-US" b="1" i="0" dirty="0">
                <a:solidFill>
                  <a:schemeClr val="tx2">
                    <a:lumMod val="75000"/>
                  </a:schemeClr>
                </a:solidFill>
                <a:effectLst/>
                <a:latin typeface="Merriweather" panose="00000500000000000000" pitchFamily="2" charset="0"/>
              </a:rPr>
              <a:t>Future Purchase Option</a:t>
            </a:r>
            <a:r>
              <a:rPr lang="en-US" b="0" i="0" dirty="0">
                <a:solidFill>
                  <a:schemeClr val="tx2">
                    <a:lumMod val="75000"/>
                  </a:schemeClr>
                </a:solidFill>
                <a:effectLst/>
                <a:latin typeface="Merriweather" panose="00000500000000000000" pitchFamily="2" charset="0"/>
              </a:rPr>
              <a:t>: It allows you to increase your coverage as your salary increases or you change jobs with different benefits without having to undergo additional medical underwriting. </a:t>
            </a:r>
          </a:p>
          <a:p>
            <a:pPr algn="l" fontAlgn="base"/>
            <a:endParaRPr lang="en-US" b="0" i="0" dirty="0">
              <a:solidFill>
                <a:schemeClr val="tx2">
                  <a:lumMod val="75000"/>
                </a:schemeClr>
              </a:solidFill>
              <a:effectLst/>
              <a:latin typeface="Merriweather" panose="00000500000000000000" pitchFamily="2" charset="0"/>
            </a:endParaRPr>
          </a:p>
          <a:p>
            <a:pPr algn="l" fontAlgn="base"/>
            <a:r>
              <a:rPr lang="en-US" b="1" i="0" dirty="0">
                <a:solidFill>
                  <a:schemeClr val="tx2">
                    <a:lumMod val="75000"/>
                  </a:schemeClr>
                </a:solidFill>
                <a:effectLst/>
                <a:latin typeface="Merriweather" panose="00000500000000000000" pitchFamily="2" charset="0"/>
              </a:rPr>
              <a:t>Residual or Partial Disability</a:t>
            </a:r>
            <a:r>
              <a:rPr lang="en-US" b="0" i="0" dirty="0">
                <a:solidFill>
                  <a:schemeClr val="tx2">
                    <a:lumMod val="75000"/>
                  </a:schemeClr>
                </a:solidFill>
                <a:effectLst/>
                <a:latin typeface="Merriweather" panose="00000500000000000000" pitchFamily="2" charset="0"/>
              </a:rPr>
              <a:t>: This benefit provides for circumstances that cause you to work part-time because of injury or illness. When you have lost a certain percentage of your income, time, or duties (depending on your policy), a benefit will be triggered. </a:t>
            </a:r>
          </a:p>
          <a:p>
            <a:pPr algn="l" fontAlgn="base"/>
            <a:endParaRPr lang="en-US" dirty="0">
              <a:solidFill>
                <a:schemeClr val="tx2">
                  <a:lumMod val="75000"/>
                </a:schemeClr>
              </a:solidFill>
              <a:latin typeface="Merriweather" panose="00000500000000000000" pitchFamily="2" charset="0"/>
              <a:ea typeface="Aptos" panose="020B0004020202020204" pitchFamily="34" charset="0"/>
              <a:cs typeface="Aptos" panose="020B0004020202020204" pitchFamily="34" charset="0"/>
            </a:endParaRPr>
          </a:p>
          <a:p>
            <a:pPr fontAlgn="base"/>
            <a:r>
              <a:rPr lang="en-US" b="1" i="0" dirty="0">
                <a:solidFill>
                  <a:schemeClr val="tx2">
                    <a:lumMod val="75000"/>
                  </a:schemeClr>
                </a:solidFill>
                <a:effectLst/>
                <a:latin typeface="Merriweather" panose="00000500000000000000" pitchFamily="2" charset="0"/>
              </a:rPr>
              <a:t>Cost of Living Adjustment (COLA)</a:t>
            </a:r>
            <a:r>
              <a:rPr lang="en-US" b="0" i="0" dirty="0">
                <a:solidFill>
                  <a:schemeClr val="tx2">
                    <a:lumMod val="75000"/>
                  </a:schemeClr>
                </a:solidFill>
                <a:effectLst/>
                <a:latin typeface="Merriweather" panose="00000500000000000000" pitchFamily="2" charset="0"/>
              </a:rPr>
              <a:t>: This rider, also known as the COLA rider, helps offset the risk of inflation. On the anniversary of your claim, the carrier increases your monthly benefit based on the language in your policy.</a:t>
            </a:r>
          </a:p>
          <a:p>
            <a:pPr algn="l" fontAlgn="base"/>
            <a:endParaRPr lang="en-US" sz="1400" dirty="0">
              <a:solidFill>
                <a:schemeClr val="tx2">
                  <a:lumMod val="75000"/>
                </a:schemeClr>
              </a:solidFill>
              <a:effectLst/>
              <a:latin typeface="Aptos" panose="020B0004020202020204" pitchFamily="34" charset="0"/>
              <a:ea typeface="Aptos" panose="020B0004020202020204" pitchFamily="34" charset="0"/>
              <a:cs typeface="Aptos" panose="020B0004020202020204" pitchFamily="34" charset="0"/>
            </a:endParaRPr>
          </a:p>
        </p:txBody>
      </p:sp>
      <p:sp>
        <p:nvSpPr>
          <p:cNvPr id="10" name="AutoShape 2">
            <a:extLst>
              <a:ext uri="{FF2B5EF4-FFF2-40B4-BE49-F238E27FC236}">
                <a16:creationId xmlns:a16="http://schemas.microsoft.com/office/drawing/2014/main" id="{D253F798-B735-F059-8137-FDDF3E0995C6}"/>
              </a:ext>
            </a:extLst>
          </p:cNvPr>
          <p:cNvSpPr/>
          <p:nvPr/>
        </p:nvSpPr>
        <p:spPr>
          <a:xfrm>
            <a:off x="786384" y="6573753"/>
            <a:ext cx="10725912" cy="1"/>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825924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a:extLst>
            <a:ext uri="{FF2B5EF4-FFF2-40B4-BE49-F238E27FC236}">
              <a16:creationId xmlns:a16="http://schemas.microsoft.com/office/drawing/2014/main" id="{0FF0F3CA-B24B-A1A2-462B-51A1C0BE1D2F}"/>
            </a:ext>
          </a:extLst>
        </p:cNvPr>
        <p:cNvGrpSpPr/>
        <p:nvPr/>
      </p:nvGrpSpPr>
      <p:grpSpPr>
        <a:xfrm>
          <a:off x="0" y="0"/>
          <a:ext cx="0" cy="0"/>
          <a:chOff x="0" y="0"/>
          <a:chExt cx="0" cy="0"/>
        </a:xfrm>
      </p:grpSpPr>
      <p:grpSp>
        <p:nvGrpSpPr>
          <p:cNvPr id="7" name="Group 7">
            <a:extLst>
              <a:ext uri="{FF2B5EF4-FFF2-40B4-BE49-F238E27FC236}">
                <a16:creationId xmlns:a16="http://schemas.microsoft.com/office/drawing/2014/main" id="{B74E4006-4933-2228-3D42-96F6C712AE9D}"/>
              </a:ext>
            </a:extLst>
          </p:cNvPr>
          <p:cNvGrpSpPr/>
          <p:nvPr/>
        </p:nvGrpSpPr>
        <p:grpSpPr>
          <a:xfrm rot="5400000">
            <a:off x="2363266" y="-2363265"/>
            <a:ext cx="1161744" cy="5888275"/>
            <a:chOff x="0" y="0"/>
            <a:chExt cx="158718" cy="2616843"/>
          </a:xfrm>
        </p:grpSpPr>
        <p:sp>
          <p:nvSpPr>
            <p:cNvPr id="8" name="Freeform 8">
              <a:extLst>
                <a:ext uri="{FF2B5EF4-FFF2-40B4-BE49-F238E27FC236}">
                  <a16:creationId xmlns:a16="http://schemas.microsoft.com/office/drawing/2014/main" id="{0327CA94-9FB4-021A-5BB4-F464EB2504EC}"/>
                </a:ext>
              </a:extLst>
            </p:cNvPr>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close/>
                </a:path>
              </a:pathLst>
            </a:custGeom>
            <a:solidFill>
              <a:srgbClr val="11324D"/>
            </a:solidFill>
          </p:spPr>
          <p:txBody>
            <a:bodyPr/>
            <a:lstStyle/>
            <a:p>
              <a:pPr defTabSz="609630"/>
              <a:endParaRPr lang="en-US" sz="1200">
                <a:solidFill>
                  <a:prstClr val="black"/>
                </a:solidFill>
                <a:latin typeface="Calibri"/>
              </a:endParaRPr>
            </a:p>
          </p:txBody>
        </p:sp>
        <p:sp>
          <p:nvSpPr>
            <p:cNvPr id="9" name="TextBox 9">
              <a:extLst>
                <a:ext uri="{FF2B5EF4-FFF2-40B4-BE49-F238E27FC236}">
                  <a16:creationId xmlns:a16="http://schemas.microsoft.com/office/drawing/2014/main" id="{47FC6551-F6AE-8B6D-6972-A01BF719703C}"/>
                </a:ext>
              </a:extLst>
            </p:cNvPr>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a:extLst>
              <a:ext uri="{FF2B5EF4-FFF2-40B4-BE49-F238E27FC236}">
                <a16:creationId xmlns:a16="http://schemas.microsoft.com/office/drawing/2014/main" id="{8189072A-93BC-045F-709E-ADD54590BBC7}"/>
              </a:ext>
            </a:extLst>
          </p:cNvPr>
          <p:cNvSpPr txBox="1"/>
          <p:nvPr/>
        </p:nvSpPr>
        <p:spPr>
          <a:xfrm>
            <a:off x="983696" y="200878"/>
            <a:ext cx="5303130" cy="1511568"/>
          </a:xfrm>
          <a:prstGeom prst="rect">
            <a:avLst/>
          </a:prstGeom>
        </p:spPr>
        <p:txBody>
          <a:bodyPr wrap="square" lIns="0" tIns="0" rIns="0" bIns="0" rtlCol="0" anchor="t">
            <a:spAutoFit/>
          </a:bodyPr>
          <a:lstStyle/>
          <a:p>
            <a:pPr defTabSz="609630">
              <a:lnSpc>
                <a:spcPts val="6160"/>
              </a:lnSpc>
            </a:pPr>
            <a:r>
              <a:rPr lang="en-US" sz="4400" dirty="0">
                <a:solidFill>
                  <a:schemeClr val="bg1"/>
                </a:solidFill>
                <a:latin typeface="Lato Bold"/>
              </a:rPr>
              <a:t>Terms to Know</a:t>
            </a:r>
          </a:p>
          <a:p>
            <a:pPr defTabSz="609630">
              <a:lnSpc>
                <a:spcPts val="6160"/>
              </a:lnSpc>
            </a:pPr>
            <a:endParaRPr lang="en-US" sz="4400" dirty="0">
              <a:solidFill>
                <a:srgbClr val="8C7F57"/>
              </a:solidFill>
              <a:latin typeface="Lato Bold"/>
            </a:endParaRPr>
          </a:p>
        </p:txBody>
      </p:sp>
      <p:sp>
        <p:nvSpPr>
          <p:cNvPr id="12" name="TextBox 11">
            <a:extLst>
              <a:ext uri="{FF2B5EF4-FFF2-40B4-BE49-F238E27FC236}">
                <a16:creationId xmlns:a16="http://schemas.microsoft.com/office/drawing/2014/main" id="{2883A56E-F96E-2811-B544-47F1BF4E94F2}"/>
              </a:ext>
            </a:extLst>
          </p:cNvPr>
          <p:cNvSpPr txBox="1"/>
          <p:nvPr/>
        </p:nvSpPr>
        <p:spPr>
          <a:xfrm>
            <a:off x="469572" y="1420392"/>
            <a:ext cx="11252856" cy="4801314"/>
          </a:xfrm>
          <a:prstGeom prst="rect">
            <a:avLst/>
          </a:prstGeom>
          <a:noFill/>
        </p:spPr>
        <p:txBody>
          <a:bodyPr wrap="square">
            <a:spAutoFit/>
          </a:bodyPr>
          <a:lstStyle/>
          <a:p>
            <a:pPr algn="l" fontAlgn="base"/>
            <a:endParaRPr lang="en-US" dirty="0">
              <a:solidFill>
                <a:schemeClr val="tx2">
                  <a:lumMod val="75000"/>
                </a:schemeClr>
              </a:solidFill>
              <a:latin typeface="Merriweather" panose="00000500000000000000" pitchFamily="2" charset="0"/>
            </a:endParaRPr>
          </a:p>
          <a:p>
            <a:pPr algn="l" fontAlgn="base"/>
            <a:r>
              <a:rPr lang="en-US" b="1" i="0" dirty="0">
                <a:solidFill>
                  <a:schemeClr val="tx2">
                    <a:lumMod val="75000"/>
                  </a:schemeClr>
                </a:solidFill>
                <a:effectLst/>
                <a:latin typeface="Merriweather" panose="00000500000000000000" pitchFamily="2" charset="0"/>
              </a:rPr>
              <a:t>Catastrophic Injury Rider</a:t>
            </a:r>
            <a:r>
              <a:rPr lang="en-US" b="0" i="0" dirty="0">
                <a:solidFill>
                  <a:schemeClr val="tx2">
                    <a:lumMod val="75000"/>
                  </a:schemeClr>
                </a:solidFill>
                <a:effectLst/>
                <a:latin typeface="Merriweather" panose="00000500000000000000" pitchFamily="2" charset="0"/>
              </a:rPr>
              <a:t>: This rider offers extra protection—in addition to a standard monthly benefit—from the financial impact of a more serious injury or illness. For most individual policies, if you are unable to perform two or more of your activities of daily living or are severely cognitively impaired, you would qualify for an additional benefit.</a:t>
            </a:r>
          </a:p>
          <a:p>
            <a:pPr algn="l" fontAlgn="base"/>
            <a:endParaRPr lang="en-US" b="0" i="0" dirty="0">
              <a:solidFill>
                <a:schemeClr val="tx2">
                  <a:lumMod val="75000"/>
                </a:schemeClr>
              </a:solidFill>
              <a:effectLst/>
              <a:latin typeface="Merriweather" panose="00000500000000000000" pitchFamily="2" charset="0"/>
            </a:endParaRPr>
          </a:p>
          <a:p>
            <a:pPr algn="l" fontAlgn="base"/>
            <a:r>
              <a:rPr lang="en-US" b="1" i="0" dirty="0">
                <a:solidFill>
                  <a:schemeClr val="tx2">
                    <a:lumMod val="75000"/>
                  </a:schemeClr>
                </a:solidFill>
                <a:effectLst/>
                <a:latin typeface="Merriweather" panose="00000500000000000000" pitchFamily="2" charset="0"/>
              </a:rPr>
              <a:t>Non-Cancellable, Guaranteed Renewable</a:t>
            </a:r>
            <a:r>
              <a:rPr lang="en-US" b="0" i="0" dirty="0">
                <a:solidFill>
                  <a:schemeClr val="tx2">
                    <a:lumMod val="75000"/>
                  </a:schemeClr>
                </a:solidFill>
                <a:effectLst/>
                <a:latin typeface="Merriweather" panose="00000500000000000000" pitchFamily="2" charset="0"/>
              </a:rPr>
              <a:t>: This means that the insurance carrier cannot cancel, increase the premiums, or add restrictions to your policy once they have made an offer and you pay the premiums. Even if they stop offering the type of policy you own, as long as you continue to pay your premiums you will receive the same coverage.</a:t>
            </a:r>
          </a:p>
          <a:p>
            <a:pPr algn="l" fontAlgn="base"/>
            <a:endParaRPr lang="en-US" b="0" i="0" dirty="0">
              <a:solidFill>
                <a:schemeClr val="tx2">
                  <a:lumMod val="75000"/>
                </a:schemeClr>
              </a:solidFill>
              <a:effectLst/>
              <a:latin typeface="Merriweather" panose="00000500000000000000" pitchFamily="2" charset="0"/>
            </a:endParaRPr>
          </a:p>
          <a:p>
            <a:pPr algn="l" fontAlgn="base"/>
            <a:r>
              <a:rPr lang="en-US" b="1" i="0" dirty="0">
                <a:solidFill>
                  <a:schemeClr val="tx2">
                    <a:lumMod val="75000"/>
                  </a:schemeClr>
                </a:solidFill>
                <a:effectLst/>
                <a:latin typeface="Merriweather" panose="00000500000000000000" pitchFamily="2" charset="0"/>
              </a:rPr>
              <a:t>Benefit Period</a:t>
            </a:r>
            <a:r>
              <a:rPr lang="en-US" b="0" i="0" dirty="0">
                <a:solidFill>
                  <a:schemeClr val="tx2">
                    <a:lumMod val="75000"/>
                  </a:schemeClr>
                </a:solidFill>
                <a:effectLst/>
                <a:latin typeface="Merriweather" panose="00000500000000000000" pitchFamily="2" charset="0"/>
              </a:rPr>
              <a:t>: This is the length of time that your claim would be paid. Carriers typically offer options that will pay out until the insured turns 65 to 70 years of age.</a:t>
            </a:r>
          </a:p>
          <a:p>
            <a:pPr algn="l" fontAlgn="base"/>
            <a:endParaRPr lang="en-US" b="0" i="0" dirty="0">
              <a:solidFill>
                <a:schemeClr val="tx2">
                  <a:lumMod val="75000"/>
                </a:schemeClr>
              </a:solidFill>
              <a:effectLst/>
              <a:latin typeface="Merriweather" panose="00000500000000000000" pitchFamily="2" charset="0"/>
            </a:endParaRPr>
          </a:p>
          <a:p>
            <a:pPr algn="l" fontAlgn="base"/>
            <a:r>
              <a:rPr lang="en-US" b="1" i="0" dirty="0">
                <a:solidFill>
                  <a:schemeClr val="tx2">
                    <a:lumMod val="75000"/>
                  </a:schemeClr>
                </a:solidFill>
                <a:effectLst/>
                <a:latin typeface="Merriweather" panose="00000500000000000000" pitchFamily="2" charset="0"/>
              </a:rPr>
              <a:t>Elimination/Waiting Period</a:t>
            </a:r>
            <a:r>
              <a:rPr lang="en-US" b="0" i="0" dirty="0">
                <a:solidFill>
                  <a:schemeClr val="tx2">
                    <a:lumMod val="75000"/>
                  </a:schemeClr>
                </a:solidFill>
                <a:effectLst/>
                <a:latin typeface="Merriweather" panose="00000500000000000000" pitchFamily="2" charset="0"/>
              </a:rPr>
              <a:t>: This is the time between something happening to you and you getting paid. The most common length is 90 days; however, there are shorter and longer options available.</a:t>
            </a:r>
          </a:p>
        </p:txBody>
      </p:sp>
      <p:sp>
        <p:nvSpPr>
          <p:cNvPr id="10" name="AutoShape 2">
            <a:extLst>
              <a:ext uri="{FF2B5EF4-FFF2-40B4-BE49-F238E27FC236}">
                <a16:creationId xmlns:a16="http://schemas.microsoft.com/office/drawing/2014/main" id="{F359CE58-5A5F-0937-3E19-BE6EF6DA48F2}"/>
              </a:ext>
            </a:extLst>
          </p:cNvPr>
          <p:cNvSpPr/>
          <p:nvPr/>
        </p:nvSpPr>
        <p:spPr>
          <a:xfrm>
            <a:off x="786384" y="6573753"/>
            <a:ext cx="10725912" cy="1"/>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1322185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9" name="TextBox 9"/>
          <p:cNvSpPr txBox="1"/>
          <p:nvPr/>
        </p:nvSpPr>
        <p:spPr>
          <a:xfrm rot="5400000">
            <a:off x="9947951" y="-794078"/>
            <a:ext cx="2644449" cy="425501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pic>
        <p:nvPicPr>
          <p:cNvPr id="14" name="Picture 13">
            <a:extLst>
              <a:ext uri="{FF2B5EF4-FFF2-40B4-BE49-F238E27FC236}">
                <a16:creationId xmlns:a16="http://schemas.microsoft.com/office/drawing/2014/main" id="{902E9C35-6BBA-5E9D-CE96-3B419F193C0B}"/>
              </a:ext>
            </a:extLst>
          </p:cNvPr>
          <p:cNvPicPr>
            <a:picLocks noChangeAspect="1"/>
          </p:cNvPicPr>
          <p:nvPr/>
        </p:nvPicPr>
        <p:blipFill>
          <a:blip r:embed="rId3"/>
          <a:stretch>
            <a:fillRect/>
          </a:stretch>
        </p:blipFill>
        <p:spPr>
          <a:xfrm>
            <a:off x="606175" y="614795"/>
            <a:ext cx="4943895" cy="6136878"/>
          </a:xfrm>
          <a:prstGeom prst="rect">
            <a:avLst/>
          </a:prstGeom>
        </p:spPr>
      </p:pic>
      <p:pic>
        <p:nvPicPr>
          <p:cNvPr id="17" name="Picture 16">
            <a:extLst>
              <a:ext uri="{FF2B5EF4-FFF2-40B4-BE49-F238E27FC236}">
                <a16:creationId xmlns:a16="http://schemas.microsoft.com/office/drawing/2014/main" id="{A9087BE1-3D5C-E096-D1E7-7EC2178827D3}"/>
              </a:ext>
            </a:extLst>
          </p:cNvPr>
          <p:cNvPicPr>
            <a:picLocks noChangeAspect="1"/>
          </p:cNvPicPr>
          <p:nvPr/>
        </p:nvPicPr>
        <p:blipFill>
          <a:blip r:embed="rId4"/>
          <a:stretch>
            <a:fillRect/>
          </a:stretch>
        </p:blipFill>
        <p:spPr>
          <a:xfrm>
            <a:off x="6519748" y="564523"/>
            <a:ext cx="4886315" cy="6208370"/>
          </a:xfrm>
          <a:prstGeom prst="rect">
            <a:avLst/>
          </a:prstGeom>
        </p:spPr>
      </p:pic>
      <p:sp>
        <p:nvSpPr>
          <p:cNvPr id="21" name="TextBox 20">
            <a:extLst>
              <a:ext uri="{FF2B5EF4-FFF2-40B4-BE49-F238E27FC236}">
                <a16:creationId xmlns:a16="http://schemas.microsoft.com/office/drawing/2014/main" id="{141E0367-05F7-3EDA-AD35-F693719DEF95}"/>
              </a:ext>
            </a:extLst>
          </p:cNvPr>
          <p:cNvSpPr txBox="1"/>
          <p:nvPr/>
        </p:nvSpPr>
        <p:spPr>
          <a:xfrm>
            <a:off x="2950456" y="73125"/>
            <a:ext cx="6075125" cy="523220"/>
          </a:xfrm>
          <a:prstGeom prst="rect">
            <a:avLst/>
          </a:prstGeom>
          <a:noFill/>
        </p:spPr>
        <p:txBody>
          <a:bodyPr wrap="none" rtlCol="0">
            <a:spAutoFit/>
          </a:bodyPr>
          <a:lstStyle/>
          <a:p>
            <a:r>
              <a:rPr lang="en-US" sz="2800" b="1" dirty="0">
                <a:solidFill>
                  <a:schemeClr val="tx2">
                    <a:lumMod val="75000"/>
                  </a:schemeClr>
                </a:solidFill>
              </a:rPr>
              <a:t>Sample Individual Policies for Residents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7F0"/>
        </a:solidFill>
        <a:effectLst/>
      </p:bgPr>
    </p:bg>
    <p:spTree>
      <p:nvGrpSpPr>
        <p:cNvPr id="1" name=""/>
        <p:cNvGrpSpPr/>
        <p:nvPr/>
      </p:nvGrpSpPr>
      <p:grpSpPr>
        <a:xfrm>
          <a:off x="0" y="0"/>
          <a:ext cx="0" cy="0"/>
          <a:chOff x="0" y="0"/>
          <a:chExt cx="0" cy="0"/>
        </a:xfrm>
      </p:grpSpPr>
      <p:sp>
        <p:nvSpPr>
          <p:cNvPr id="2" name="AutoShape 2"/>
          <p:cNvSpPr/>
          <p:nvPr/>
        </p:nvSpPr>
        <p:spPr>
          <a:xfrm>
            <a:off x="685800" y="6165850"/>
            <a:ext cx="10799064" cy="70358"/>
          </a:xfrm>
          <a:prstGeom prst="line">
            <a:avLst/>
          </a:prstGeom>
          <a:ln w="9525" cap="flat">
            <a:solidFill>
              <a:srgbClr val="11324D"/>
            </a:solidFill>
            <a:prstDash val="solid"/>
            <a:headEnd type="none" w="sm" len="sm"/>
            <a:tailEnd type="none" w="sm" len="sm"/>
          </a:ln>
        </p:spPr>
        <p:txBody>
          <a:bodyPr/>
          <a:lstStyle/>
          <a:p>
            <a:pPr defTabSz="609630"/>
            <a:endParaRPr lang="en-US" sz="1200">
              <a:solidFill>
                <a:prstClr val="black"/>
              </a:solidFill>
              <a:latin typeface="Calibri"/>
            </a:endParaRPr>
          </a:p>
        </p:txBody>
      </p:sp>
      <p:grpSp>
        <p:nvGrpSpPr>
          <p:cNvPr id="7" name="Group 7"/>
          <p:cNvGrpSpPr/>
          <p:nvPr/>
        </p:nvGrpSpPr>
        <p:grpSpPr>
          <a:xfrm rot="5400000">
            <a:off x="2886385" y="-2886383"/>
            <a:ext cx="1056822" cy="6829589"/>
            <a:chOff x="0" y="0"/>
            <a:chExt cx="158718" cy="2616843"/>
          </a:xfrm>
        </p:grpSpPr>
        <p:sp>
          <p:nvSpPr>
            <p:cNvPr id="8" name="Freeform 8"/>
            <p:cNvSpPr/>
            <p:nvPr/>
          </p:nvSpPr>
          <p:spPr>
            <a:xfrm>
              <a:off x="0" y="0"/>
              <a:ext cx="158718" cy="2616843"/>
            </a:xfrm>
            <a:custGeom>
              <a:avLst/>
              <a:gdLst/>
              <a:ahLst/>
              <a:cxnLst/>
              <a:rect l="l" t="t" r="r" b="b"/>
              <a:pathLst>
                <a:path w="158718" h="2616843">
                  <a:moveTo>
                    <a:pt x="0" y="0"/>
                  </a:moveTo>
                  <a:lnTo>
                    <a:pt x="158718" y="0"/>
                  </a:lnTo>
                  <a:lnTo>
                    <a:pt x="158718" y="2616843"/>
                  </a:lnTo>
                  <a:lnTo>
                    <a:pt x="0" y="2616843"/>
                  </a:lnTo>
                  <a:close/>
                </a:path>
              </a:pathLst>
            </a:custGeom>
            <a:solidFill>
              <a:srgbClr val="11324D"/>
            </a:solidFill>
          </p:spPr>
          <p:txBody>
            <a:bodyPr/>
            <a:lstStyle/>
            <a:p>
              <a:pPr defTabSz="609630"/>
              <a:endParaRPr lang="en-US" sz="1200">
                <a:solidFill>
                  <a:prstClr val="black"/>
                </a:solidFill>
                <a:latin typeface="Calibri"/>
              </a:endParaRPr>
            </a:p>
          </p:txBody>
        </p:sp>
        <p:sp>
          <p:nvSpPr>
            <p:cNvPr id="9" name="TextBox 9"/>
            <p:cNvSpPr txBox="1"/>
            <p:nvPr/>
          </p:nvSpPr>
          <p:spPr>
            <a:xfrm>
              <a:off x="0" y="-47625"/>
              <a:ext cx="812800" cy="86042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1" name="TextBox 11"/>
          <p:cNvSpPr txBox="1"/>
          <p:nvPr/>
        </p:nvSpPr>
        <p:spPr>
          <a:xfrm>
            <a:off x="599864" y="117006"/>
            <a:ext cx="5629863" cy="716478"/>
          </a:xfrm>
          <a:prstGeom prst="rect">
            <a:avLst/>
          </a:prstGeom>
        </p:spPr>
        <p:txBody>
          <a:bodyPr wrap="square" lIns="0" tIns="0" rIns="0" bIns="0" rtlCol="0" anchor="t">
            <a:spAutoFit/>
          </a:bodyPr>
          <a:lstStyle/>
          <a:p>
            <a:pPr defTabSz="609630">
              <a:lnSpc>
                <a:spcPts val="6160"/>
              </a:lnSpc>
            </a:pPr>
            <a:r>
              <a:rPr lang="en-US" sz="4400" dirty="0">
                <a:solidFill>
                  <a:srgbClr val="8C7F57"/>
                </a:solidFill>
                <a:latin typeface="Lato Bold"/>
              </a:rPr>
              <a:t>Other Considerations</a:t>
            </a:r>
          </a:p>
        </p:txBody>
      </p:sp>
      <p:sp>
        <p:nvSpPr>
          <p:cNvPr id="15" name="TextBox 15"/>
          <p:cNvSpPr txBox="1"/>
          <p:nvPr/>
        </p:nvSpPr>
        <p:spPr>
          <a:xfrm>
            <a:off x="1116704" y="1642177"/>
            <a:ext cx="5874669" cy="5079083"/>
          </a:xfrm>
          <a:prstGeom prst="rect">
            <a:avLst/>
          </a:prstGeom>
        </p:spPr>
        <p:txBody>
          <a:bodyPr lIns="0" tIns="0" rIns="0" bIns="0" rtlCol="0" anchor="t">
            <a:spAutoFit/>
          </a:bodyPr>
          <a:lstStyle/>
          <a:p>
            <a:pPr marL="285750" marR="0" lvl="0" indent="-285750">
              <a:spcBef>
                <a:spcPts val="0"/>
              </a:spcBef>
              <a:spcAft>
                <a:spcPts val="0"/>
              </a:spcAft>
              <a:buFont typeface="Arial" panose="020B0604020202020204" pitchFamily="34" charset="0"/>
              <a:buChar char="•"/>
            </a:pPr>
            <a:r>
              <a:rPr lang="en-US" sz="2800" dirty="0">
                <a:effectLst/>
                <a:latin typeface="Merriweather" panose="00000500000000000000" pitchFamily="2" charset="0"/>
                <a:ea typeface="Times New Roman" panose="02020603050405020304" pitchFamily="18" charset="0"/>
                <a:cs typeface="Aptos" panose="020B0004020202020204" pitchFamily="34" charset="0"/>
              </a:rPr>
              <a:t>Specialty type, surgical vs. non-surgical, etc. </a:t>
            </a:r>
          </a:p>
          <a:p>
            <a:pPr marL="285750" marR="0" lvl="0" indent="-285750">
              <a:spcBef>
                <a:spcPts val="0"/>
              </a:spcBef>
              <a:spcAft>
                <a:spcPts val="0"/>
              </a:spcAft>
              <a:buFont typeface="Arial" panose="020B0604020202020204" pitchFamily="34" charset="0"/>
              <a:buChar char="•"/>
            </a:pPr>
            <a:endParaRPr lang="en-US" sz="2800" dirty="0">
              <a:latin typeface="Merriweather" panose="00000500000000000000" pitchFamily="2" charset="0"/>
              <a:ea typeface="Times New Roman" panose="02020603050405020304" pitchFamily="18" charset="0"/>
              <a:cs typeface="Aptos" panose="020B0004020202020204" pitchFamily="34" charset="0"/>
            </a:endParaRPr>
          </a:p>
          <a:p>
            <a:pPr marL="285750" marR="0" lvl="0" indent="-285750">
              <a:spcBef>
                <a:spcPts val="0"/>
              </a:spcBef>
              <a:spcAft>
                <a:spcPts val="0"/>
              </a:spcAft>
              <a:buFont typeface="Arial" panose="020B0604020202020204" pitchFamily="34" charset="0"/>
              <a:buChar char="•"/>
            </a:pPr>
            <a:r>
              <a:rPr lang="en-US" sz="2800" dirty="0">
                <a:effectLst/>
                <a:latin typeface="Merriweather" panose="00000500000000000000" pitchFamily="2" charset="0"/>
                <a:ea typeface="Times New Roman" panose="02020603050405020304" pitchFamily="18" charset="0"/>
                <a:cs typeface="Aptos" panose="020B0004020202020204" pitchFamily="34" charset="0"/>
              </a:rPr>
              <a:t>Mental health conditions</a:t>
            </a:r>
          </a:p>
          <a:p>
            <a:pPr marL="285750" marR="0" lvl="0" indent="-285750">
              <a:spcBef>
                <a:spcPts val="0"/>
              </a:spcBef>
              <a:spcAft>
                <a:spcPts val="0"/>
              </a:spcAft>
              <a:buFont typeface="Arial" panose="020B0604020202020204" pitchFamily="34" charset="0"/>
              <a:buChar char="•"/>
            </a:pPr>
            <a:endParaRPr lang="en-US" sz="2800" dirty="0">
              <a:latin typeface="Merriweather" panose="00000500000000000000" pitchFamily="2" charset="0"/>
              <a:ea typeface="Times New Roman" panose="02020603050405020304" pitchFamily="18" charset="0"/>
              <a:cs typeface="Aptos" panose="020B0004020202020204" pitchFamily="34" charset="0"/>
            </a:endParaRPr>
          </a:p>
          <a:p>
            <a:pPr marL="285750" marR="0" lvl="0" indent="-285750">
              <a:spcBef>
                <a:spcPts val="0"/>
              </a:spcBef>
              <a:spcAft>
                <a:spcPts val="0"/>
              </a:spcAft>
              <a:buFont typeface="Arial" panose="020B0604020202020204" pitchFamily="34" charset="0"/>
              <a:buChar char="•"/>
            </a:pPr>
            <a:r>
              <a:rPr lang="en-US" sz="2800" dirty="0">
                <a:latin typeface="Merriweather" panose="00000500000000000000" pitchFamily="2" charset="0"/>
                <a:ea typeface="Times New Roman" panose="02020603050405020304" pitchFamily="18" charset="0"/>
                <a:cs typeface="Aptos" panose="020B0004020202020204" pitchFamily="34" charset="0"/>
              </a:rPr>
              <a:t>A</a:t>
            </a:r>
            <a:r>
              <a:rPr lang="en-US" sz="2800" dirty="0">
                <a:effectLst/>
                <a:latin typeface="Merriweather" panose="00000500000000000000" pitchFamily="2" charset="0"/>
                <a:ea typeface="Times New Roman" panose="02020603050405020304" pitchFamily="18" charset="0"/>
                <a:cs typeface="Aptos" panose="020B0004020202020204" pitchFamily="34" charset="0"/>
              </a:rPr>
              <a:t>dding life insurance </a:t>
            </a:r>
          </a:p>
          <a:p>
            <a:pPr marL="285750" marR="0" lvl="0" indent="-285750">
              <a:spcBef>
                <a:spcPts val="0"/>
              </a:spcBef>
              <a:spcAft>
                <a:spcPts val="0"/>
              </a:spcAft>
              <a:buFont typeface="Arial" panose="020B0604020202020204" pitchFamily="34" charset="0"/>
              <a:buChar char="•"/>
            </a:pPr>
            <a:endParaRPr lang="en-US" sz="2800" dirty="0">
              <a:latin typeface="Merriweather" panose="00000500000000000000" pitchFamily="2" charset="0"/>
              <a:ea typeface="Aptos" panose="020B0004020202020204" pitchFamily="34" charset="0"/>
              <a:cs typeface="Aptos" panose="020B0004020202020204" pitchFamily="34" charset="0"/>
            </a:endParaRPr>
          </a:p>
          <a:p>
            <a:pPr marL="285750" marR="0" lvl="0" indent="-285750">
              <a:spcBef>
                <a:spcPts val="0"/>
              </a:spcBef>
              <a:spcAft>
                <a:spcPts val="0"/>
              </a:spcAft>
              <a:buFont typeface="Arial" panose="020B0604020202020204" pitchFamily="34" charset="0"/>
              <a:buChar char="•"/>
            </a:pPr>
            <a:r>
              <a:rPr lang="en-US" sz="2800" dirty="0">
                <a:effectLst/>
                <a:latin typeface="Merriweather" panose="00000500000000000000" pitchFamily="2" charset="0"/>
                <a:ea typeface="Aptos" panose="020B0004020202020204" pitchFamily="34" charset="0"/>
                <a:cs typeface="Aptos" panose="020B0004020202020204" pitchFamily="34" charset="0"/>
              </a:rPr>
              <a:t>Coverage for Family Care </a:t>
            </a:r>
          </a:p>
          <a:p>
            <a:pPr marL="285750" marR="0" lvl="0" indent="-285750">
              <a:spcBef>
                <a:spcPts val="0"/>
              </a:spcBef>
              <a:spcAft>
                <a:spcPts val="0"/>
              </a:spcAft>
              <a:buFont typeface="Arial" panose="020B0604020202020204" pitchFamily="34" charset="0"/>
              <a:buChar char="•"/>
            </a:pPr>
            <a:endParaRPr lang="en-US" sz="2800" dirty="0">
              <a:latin typeface="Merriweather" panose="00000500000000000000" pitchFamily="2" charset="0"/>
              <a:ea typeface="Aptos" panose="020B0004020202020204" pitchFamily="34" charset="0"/>
              <a:cs typeface="Aptos" panose="020B0004020202020204" pitchFamily="34" charset="0"/>
            </a:endParaRPr>
          </a:p>
          <a:p>
            <a:pPr marL="285750" marR="0" lvl="0" indent="-285750">
              <a:spcBef>
                <a:spcPts val="0"/>
              </a:spcBef>
              <a:spcAft>
                <a:spcPts val="0"/>
              </a:spcAft>
              <a:buFont typeface="Arial" panose="020B0604020202020204" pitchFamily="34" charset="0"/>
              <a:buChar char="•"/>
            </a:pPr>
            <a:r>
              <a:rPr lang="en-US" sz="2800" dirty="0">
                <a:effectLst/>
                <a:latin typeface="Merriweather" panose="00000500000000000000" pitchFamily="2" charset="0"/>
                <a:ea typeface="Aptos" panose="020B0004020202020204" pitchFamily="34" charset="0"/>
                <a:cs typeface="Aptos" panose="020B0004020202020204" pitchFamily="34" charset="0"/>
              </a:rPr>
              <a:t>Student Loan Rider</a:t>
            </a:r>
          </a:p>
          <a:p>
            <a:pPr algn="ctr" defTabSz="609630">
              <a:lnSpc>
                <a:spcPts val="6395"/>
              </a:lnSpc>
            </a:pPr>
            <a:endParaRPr lang="en-US" sz="4568" dirty="0">
              <a:solidFill>
                <a:srgbClr val="11324D"/>
              </a:solidFill>
              <a:latin typeface="Canva Sans Bold"/>
            </a:endParaRPr>
          </a:p>
        </p:txBody>
      </p:sp>
      <p:pic>
        <p:nvPicPr>
          <p:cNvPr id="12" name="Picture 11" descr="A group of colorful question marks">
            <a:extLst>
              <a:ext uri="{FF2B5EF4-FFF2-40B4-BE49-F238E27FC236}">
                <a16:creationId xmlns:a16="http://schemas.microsoft.com/office/drawing/2014/main" id="{D5082CB2-81CD-2FE0-51D9-22F5FA722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7103" y="1883219"/>
            <a:ext cx="5115079" cy="3495675"/>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42921</TotalTime>
  <Words>1912</Words>
  <Application>Microsoft Office PowerPoint</Application>
  <PresentationFormat>Widescreen</PresentationFormat>
  <Paragraphs>160</Paragraphs>
  <Slides>12</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Aptos</vt:lpstr>
      <vt:lpstr>Arial</vt:lpstr>
      <vt:lpstr>Calibri</vt:lpstr>
      <vt:lpstr>Canva Sans Bold</vt:lpstr>
      <vt:lpstr>Lato</vt:lpstr>
      <vt:lpstr>Lato Bold</vt:lpstr>
      <vt:lpstr>Merriweather</vt:lpstr>
      <vt:lpstr>National2</vt:lpstr>
      <vt:lpstr>Open Sans</vt:lpstr>
      <vt:lpstr>Poppins Light</vt:lpstr>
      <vt:lpstr>source-serif-pro</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Sellar</dc:creator>
  <cp:lastModifiedBy>Jessica Sellar</cp:lastModifiedBy>
  <cp:revision>5</cp:revision>
  <cp:lastPrinted>2024-04-09T21:09:35Z</cp:lastPrinted>
  <dcterms:created xsi:type="dcterms:W3CDTF">2024-04-08T18:42:11Z</dcterms:created>
  <dcterms:modified xsi:type="dcterms:W3CDTF">2024-05-08T16:44:00Z</dcterms:modified>
</cp:coreProperties>
</file>